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338" r:id="rId2"/>
    <p:sldId id="339" r:id="rId3"/>
    <p:sldId id="340" r:id="rId4"/>
    <p:sldId id="343" r:id="rId5"/>
    <p:sldId id="344" r:id="rId6"/>
    <p:sldId id="345" r:id="rId7"/>
    <p:sldId id="346" r:id="rId8"/>
    <p:sldId id="347" r:id="rId9"/>
    <p:sldId id="348" r:id="rId10"/>
    <p:sldId id="355" r:id="rId11"/>
    <p:sldId id="291" r:id="rId12"/>
    <p:sldId id="292" r:id="rId13"/>
    <p:sldId id="302" r:id="rId14"/>
    <p:sldId id="322" r:id="rId15"/>
    <p:sldId id="323" r:id="rId16"/>
    <p:sldId id="328" r:id="rId17"/>
    <p:sldId id="303" r:id="rId18"/>
    <p:sldId id="327" r:id="rId19"/>
    <p:sldId id="352" r:id="rId20"/>
    <p:sldId id="321" r:id="rId21"/>
    <p:sldId id="356" r:id="rId22"/>
    <p:sldId id="331" r:id="rId23"/>
    <p:sldId id="332" r:id="rId24"/>
    <p:sldId id="336" r:id="rId25"/>
    <p:sldId id="333" r:id="rId26"/>
    <p:sldId id="293" r:id="rId27"/>
    <p:sldId id="294" r:id="rId28"/>
    <p:sldId id="304" r:id="rId29"/>
    <p:sldId id="320" r:id="rId30"/>
    <p:sldId id="326" r:id="rId31"/>
    <p:sldId id="310" r:id="rId32"/>
    <p:sldId id="312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2B8"/>
    <a:srgbClr val="E26E3A"/>
    <a:srgbClr val="9A0000"/>
    <a:srgbClr val="B54B1B"/>
    <a:srgbClr val="304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2436" autoAdjust="0"/>
    <p:restoredTop sz="81395" autoAdjust="0"/>
  </p:normalViewPr>
  <p:slideViewPr>
    <p:cSldViewPr snapToGrid="0">
      <p:cViewPr varScale="1">
        <p:scale>
          <a:sx n="74" d="100"/>
          <a:sy n="74" d="100"/>
        </p:scale>
        <p:origin x="78" y="3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9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A35E8-2AEB-45ED-A7FC-E7DC6FA417FC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1D9F3-1E8A-4E7A-ADA6-33AC39C21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628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1D9F3-1E8A-4E7A-ADA6-33AC39C21AA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13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1D9F3-1E8A-4E7A-ADA6-33AC39C21AA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903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1D9F3-1E8A-4E7A-ADA6-33AC39C21AA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149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74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CE76-8264-45CB-AF9A-2212C38C970C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2644-233A-43C0-A09F-482D26C755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44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CE76-8264-45CB-AF9A-2212C38C970C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2644-233A-43C0-A09F-482D26C755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538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CE76-8264-45CB-AF9A-2212C38C970C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2644-233A-43C0-A09F-482D26C755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185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914401" y="1831358"/>
            <a:ext cx="2796988" cy="4008508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772861" y="1831358"/>
            <a:ext cx="2796988" cy="211055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631320" y="1831358"/>
            <a:ext cx="4646279" cy="211055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631320" y="3990571"/>
            <a:ext cx="4646279" cy="1849295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772861" y="3990570"/>
            <a:ext cx="2796988" cy="18492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0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209069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CE76-8264-45CB-AF9A-2212C38C970C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2644-233A-43C0-A09F-482D26C755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10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CE76-8264-45CB-AF9A-2212C38C970C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2644-233A-43C0-A09F-482D26C755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023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CE76-8264-45CB-AF9A-2212C38C970C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2644-233A-43C0-A09F-482D26C755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04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CE76-8264-45CB-AF9A-2212C38C970C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2644-233A-43C0-A09F-482D26C755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333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CE76-8264-45CB-AF9A-2212C38C970C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2644-233A-43C0-A09F-482D26C755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312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CE76-8264-45CB-AF9A-2212C38C970C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2644-233A-43C0-A09F-482D26C755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666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CE76-8264-45CB-AF9A-2212C38C970C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2644-233A-43C0-A09F-482D26C755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96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CE76-8264-45CB-AF9A-2212C38C970C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2644-233A-43C0-A09F-482D26C755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623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2CE76-8264-45CB-AF9A-2212C38C970C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92644-233A-43C0-A09F-482D26C755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41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7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st-sziu.ru/raspisanie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&#1082;&#1072;&#1088;&#1090;&#1072;-&#1086;&#1085;&#1083;&#1072;&#1081;&#1085;.&#1088;&#1092;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orgp.spb.ru/info_dlya_lgotnyh_kategorii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spb.ranepa.ru/wp-content/uploads/2022/07/poryadok-snizheniya-stoimosti-platnyh-obrazovatelnyh-uslug-dlya-studentov-i-aspirantov-sziu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kuzin-os@ranepa.r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rastvorova-sa@ranepa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shubina-iv@ranepa.ru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hyperlink" Target="mailto:kiselev-vn@sziu.ranepa.ru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tofst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kuzmina-ai@sziu.ranepa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mailto:vetrenko-ia@ranepa.r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ramenskiy-pa@ranepa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hyperlink" Target="mailto:grishanin-nv@ranepa.r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bayer-yp@ranepa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kosaneva-on@ranepa.ru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etrova-kd@ranepa.ru" TargetMode="External"/><Relationship Id="rId7" Type="http://schemas.openxmlformats.org/officeDocument/2006/relationships/image" Target="../media/image14.jpeg"/><Relationship Id="rId2" Type="http://schemas.openxmlformats.org/officeDocument/2006/relationships/hyperlink" Target="mailto:vinogradova-oa@ranepa.ru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hyperlink" Target="mailto:kuzmina-av@ranepa.r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borodina-eg@ranepa.ru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hyperlink" Target="mailto:shatrova-li@sziu.ranepa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>
                <a:solidFill>
                  <a:srgbClr val="B54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Первокурсники </a:t>
            </a:r>
            <a:r>
              <a:rPr lang="ru-RU" sz="5400" b="1" i="1" dirty="0" smtClean="0">
                <a:solidFill>
                  <a:srgbClr val="B54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5400" b="1" i="1" dirty="0">
                <a:solidFill>
                  <a:srgbClr val="B54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года, </a:t>
            </a:r>
            <a:endParaRPr lang="en-US" sz="5400" b="1" i="1" dirty="0">
              <a:solidFill>
                <a:srgbClr val="B54B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i="1" dirty="0">
                <a:solidFill>
                  <a:srgbClr val="B54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 пожаловать </a:t>
            </a:r>
          </a:p>
          <a:p>
            <a:pPr algn="ctr"/>
            <a:r>
              <a:rPr lang="ru-RU" sz="5400" i="1" dirty="0">
                <a:solidFill>
                  <a:srgbClr val="B54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</a:p>
        </p:txBody>
      </p:sp>
      <p:pic>
        <p:nvPicPr>
          <p:cNvPr id="1026" name="Picture 2" descr="\\nwags.local\nwags\Факультет социальных технологий\Подразделение\Логотип ФСТ\Bezymyanny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5" b="17592"/>
          <a:stretch/>
        </p:blipFill>
        <p:spPr bwMode="auto">
          <a:xfrm>
            <a:off x="3844724" y="2391121"/>
            <a:ext cx="4502552" cy="446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64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8"/>
            <a:ext cx="12194979" cy="6856327"/>
          </a:xfrm>
          <a:prstGeom prst="rect">
            <a:avLst/>
          </a:prstGeom>
        </p:spPr>
      </p:pic>
      <p:sp>
        <p:nvSpPr>
          <p:cNvPr id="5" name="Стрелка влево 4"/>
          <p:cNvSpPr/>
          <p:nvPr/>
        </p:nvSpPr>
        <p:spPr>
          <a:xfrm>
            <a:off x="4430112" y="2933221"/>
            <a:ext cx="1781502" cy="322358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844566" y="2878042"/>
            <a:ext cx="1308537" cy="4327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211614" y="2855229"/>
            <a:ext cx="3862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НА ДЕНЬ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492192" y="4521465"/>
            <a:ext cx="240079" cy="1122947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673631" y="3310759"/>
            <a:ext cx="497305" cy="1013137"/>
          </a:xfrm>
          <a:prstGeom prst="curv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631" y="410204"/>
            <a:ext cx="10828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https://www.fst-sziu.ru/raspisanie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341767" y="-1208"/>
            <a:ext cx="853211" cy="685632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12194978" cy="272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16042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705600"/>
            <a:ext cx="12192000" cy="149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342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589" y="387124"/>
            <a:ext cx="6400800" cy="1143000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B54B1B"/>
                </a:solidFill>
                <a:latin typeface="HeliosCond" pitchFamily="50" charset="0"/>
                <a:ea typeface="+mn-ea"/>
                <a:cs typeface="+mn-cs"/>
              </a:rPr>
              <a:t>РЕЖИМ ЗАНЯТИЙ</a:t>
            </a:r>
            <a:endParaRPr lang="ru-RU" sz="3600" dirty="0">
              <a:solidFill>
                <a:srgbClr val="B54B1B"/>
              </a:solidFill>
            </a:endParaRPr>
          </a:p>
        </p:txBody>
      </p:sp>
      <p:pic>
        <p:nvPicPr>
          <p:cNvPr id="7" name="Picture 7" descr="C:\Users\гыук\Desktop\blank_document_icon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785" y="1042566"/>
            <a:ext cx="5163592" cy="516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5"/>
          <p:cNvSpPr>
            <a:spLocks/>
          </p:cNvSpPr>
          <p:nvPr/>
        </p:nvSpPr>
        <p:spPr bwMode="auto">
          <a:xfrm>
            <a:off x="7174387" y="1640731"/>
            <a:ext cx="2550638" cy="42702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533400" dist="35921" dir="2700000" sx="115000" sy="115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35710" tIns="35710" rIns="35710" bIns="35710" anchor="ctr"/>
          <a:lstStyle/>
          <a:p>
            <a:pPr algn="ctr"/>
            <a:r>
              <a:rPr lang="en-US" altLang="ru-RU" sz="3200" b="1" dirty="0">
                <a:latin typeface="Calibri" panose="020F0502020204030204" pitchFamily="34" charset="0"/>
              </a:rPr>
              <a:t>0</a:t>
            </a:r>
            <a:r>
              <a:rPr lang="ru-RU" altLang="ru-RU" sz="3200" b="1" dirty="0">
                <a:latin typeface="Calibri" panose="020F0502020204030204" pitchFamily="34" charset="0"/>
              </a:rPr>
              <a:t>8.30</a:t>
            </a:r>
            <a:r>
              <a:rPr lang="en-US" altLang="ru-RU" sz="3200" b="1" dirty="0">
                <a:latin typeface="Calibri" panose="020F0502020204030204" pitchFamily="34" charset="0"/>
              </a:rPr>
              <a:t> </a:t>
            </a:r>
            <a:r>
              <a:rPr lang="ru-RU" altLang="ru-RU" sz="3200" b="1" dirty="0">
                <a:latin typeface="Calibri" panose="020F0502020204030204" pitchFamily="34" charset="0"/>
              </a:rPr>
              <a:t>–</a:t>
            </a:r>
            <a:r>
              <a:rPr lang="en-US" altLang="ru-RU" sz="3200" b="1" dirty="0">
                <a:latin typeface="Calibri" panose="020F0502020204030204" pitchFamily="34" charset="0"/>
              </a:rPr>
              <a:t> </a:t>
            </a:r>
            <a:r>
              <a:rPr lang="ru-RU" altLang="ru-RU" sz="3200" b="1" dirty="0" smtClean="0">
                <a:latin typeface="Calibri" panose="020F0502020204030204" pitchFamily="34" charset="0"/>
              </a:rPr>
              <a:t>10.00 </a:t>
            </a:r>
            <a:endParaRPr lang="ru-RU" altLang="ru-RU" sz="3200" b="1" dirty="0">
              <a:latin typeface="Calibri" panose="020F0502020204030204" pitchFamily="34" charset="0"/>
            </a:endParaRPr>
          </a:p>
          <a:p>
            <a:pPr algn="ctr"/>
            <a:r>
              <a:rPr lang="ru-RU" altLang="ru-RU" sz="3200" b="1" dirty="0">
                <a:latin typeface="Calibri" panose="020F0502020204030204" pitchFamily="34" charset="0"/>
              </a:rPr>
              <a:t>10.10 –</a:t>
            </a:r>
            <a:r>
              <a:rPr lang="en-US" altLang="ru-RU" sz="3200" b="1" dirty="0">
                <a:latin typeface="Calibri" panose="020F0502020204030204" pitchFamily="34" charset="0"/>
              </a:rPr>
              <a:t> </a:t>
            </a:r>
            <a:r>
              <a:rPr lang="ru-RU" altLang="ru-RU" sz="3200" b="1" dirty="0" smtClean="0">
                <a:latin typeface="Calibri" panose="020F0502020204030204" pitchFamily="34" charset="0"/>
              </a:rPr>
              <a:t>11.40 </a:t>
            </a:r>
            <a:endParaRPr lang="ru-RU" altLang="ru-RU" sz="3200" b="1" dirty="0">
              <a:latin typeface="Calibri" panose="020F0502020204030204" pitchFamily="34" charset="0"/>
            </a:endParaRPr>
          </a:p>
          <a:p>
            <a:pPr algn="ctr"/>
            <a:r>
              <a:rPr lang="ru-RU" altLang="ru-RU" sz="3200" b="1" dirty="0">
                <a:latin typeface="Calibri" panose="020F0502020204030204" pitchFamily="34" charset="0"/>
              </a:rPr>
              <a:t>12.10 –</a:t>
            </a:r>
            <a:r>
              <a:rPr lang="en-US" altLang="ru-RU" sz="3200" b="1" dirty="0">
                <a:latin typeface="Calibri" panose="020F0502020204030204" pitchFamily="34" charset="0"/>
              </a:rPr>
              <a:t> </a:t>
            </a:r>
            <a:r>
              <a:rPr lang="ru-RU" altLang="ru-RU" sz="3200" b="1" dirty="0" smtClean="0">
                <a:latin typeface="Calibri" panose="020F0502020204030204" pitchFamily="34" charset="0"/>
              </a:rPr>
              <a:t>13.40 </a:t>
            </a:r>
            <a:endParaRPr lang="ru-RU" altLang="ru-RU" sz="3200" b="1" dirty="0">
              <a:latin typeface="Calibri" panose="020F0502020204030204" pitchFamily="34" charset="0"/>
            </a:endParaRPr>
          </a:p>
          <a:p>
            <a:pPr algn="ctr"/>
            <a:r>
              <a:rPr lang="ru-RU" altLang="ru-RU" sz="3200" b="1" dirty="0">
                <a:latin typeface="Calibri" panose="020F0502020204030204" pitchFamily="34" charset="0"/>
              </a:rPr>
              <a:t>13.50 –</a:t>
            </a:r>
            <a:r>
              <a:rPr lang="en-US" altLang="ru-RU" sz="3200" b="1" dirty="0">
                <a:latin typeface="Calibri" panose="020F0502020204030204" pitchFamily="34" charset="0"/>
              </a:rPr>
              <a:t> </a:t>
            </a:r>
            <a:r>
              <a:rPr lang="ru-RU" altLang="ru-RU" sz="3200" b="1" dirty="0" smtClean="0">
                <a:latin typeface="Calibri" panose="020F0502020204030204" pitchFamily="34" charset="0"/>
              </a:rPr>
              <a:t>15.20 </a:t>
            </a:r>
            <a:endParaRPr lang="ru-RU" altLang="ru-RU" sz="3200" b="1" dirty="0">
              <a:latin typeface="Calibri" panose="020F0502020204030204" pitchFamily="34" charset="0"/>
            </a:endParaRPr>
          </a:p>
          <a:p>
            <a:pPr algn="ctr"/>
            <a:r>
              <a:rPr lang="ru-RU" altLang="ru-RU" sz="3200" b="1" dirty="0">
                <a:latin typeface="Calibri" panose="020F0502020204030204" pitchFamily="34" charset="0"/>
              </a:rPr>
              <a:t>15.30 –</a:t>
            </a:r>
            <a:r>
              <a:rPr lang="en-US" altLang="ru-RU" sz="3200" b="1" dirty="0">
                <a:latin typeface="Calibri" panose="020F0502020204030204" pitchFamily="34" charset="0"/>
              </a:rPr>
              <a:t> </a:t>
            </a:r>
            <a:r>
              <a:rPr lang="ru-RU" altLang="ru-RU" sz="3200" b="1" dirty="0" smtClean="0">
                <a:latin typeface="Calibri" panose="020F0502020204030204" pitchFamily="34" charset="0"/>
              </a:rPr>
              <a:t>17.00 </a:t>
            </a:r>
            <a:endParaRPr lang="ru-RU" altLang="ru-RU" sz="3200" b="1" dirty="0">
              <a:latin typeface="Calibri" panose="020F0502020204030204" pitchFamily="34" charset="0"/>
            </a:endParaRPr>
          </a:p>
          <a:p>
            <a:pPr algn="ctr"/>
            <a:r>
              <a:rPr lang="ru-RU" altLang="ru-RU" sz="3200" b="1" dirty="0">
                <a:latin typeface="Calibri" panose="020F0502020204030204" pitchFamily="34" charset="0"/>
              </a:rPr>
              <a:t>17.10 –</a:t>
            </a:r>
            <a:r>
              <a:rPr lang="en-US" altLang="ru-RU" sz="3200" b="1" dirty="0">
                <a:latin typeface="Calibri" panose="020F0502020204030204" pitchFamily="34" charset="0"/>
              </a:rPr>
              <a:t> </a:t>
            </a:r>
            <a:r>
              <a:rPr lang="ru-RU" altLang="ru-RU" sz="3200" b="1" dirty="0" smtClean="0">
                <a:latin typeface="Calibri" panose="020F0502020204030204" pitchFamily="34" charset="0"/>
              </a:rPr>
              <a:t>18.40</a:t>
            </a:r>
            <a:endParaRPr lang="ru-RU" altLang="ru-RU" b="1" dirty="0"/>
          </a:p>
        </p:txBody>
      </p:sp>
      <p:pic>
        <p:nvPicPr>
          <p:cNvPr id="10242" name="Picture 2" descr="Картинки по запросу будильник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525" y="2295540"/>
            <a:ext cx="4048940" cy="361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24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6" y="1200856"/>
            <a:ext cx="6400800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3232B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МЕДИЦИНСКИЙ ПУНКТ</a:t>
            </a:r>
            <a:endParaRPr lang="ru-RU" sz="3200" dirty="0">
              <a:solidFill>
                <a:srgbClr val="3232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799" y="2343856"/>
            <a:ext cx="6105979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медицинским пунктом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Роскостов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Владимирович</a:t>
            </a:r>
          </a:p>
          <a:p>
            <a:pPr algn="ctr"/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ru-RU" alt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пр-т, д.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57/43, </a:t>
            </a:r>
          </a:p>
          <a:p>
            <a:pPr algn="ctr"/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120</a:t>
            </a:r>
          </a:p>
          <a:p>
            <a:pPr algn="ctr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 323-99-74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(доб.1266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fontAlgn="base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 – четверг с 10.00 до 13.00 и с 14.00 до 17.00, пятница – с 10.00 до 13.00 и с 14.00 до 16.00. 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воскресенье – выходной.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IMG_024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97755" y="851306"/>
            <a:ext cx="3827493" cy="3827495"/>
          </a:xfrm>
          <a:prstGeom prst="rect">
            <a:avLst/>
          </a:prstGeom>
          <a:noFill/>
          <a:ln>
            <a:noFill/>
          </a:ln>
          <a:effectLst>
            <a:outerShdw blurRad="254000" dist="127000" dir="54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5799" y="369859"/>
            <a:ext cx="10353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i="1" dirty="0" smtClean="0">
                <a:solidFill>
                  <a:srgbClr val="B54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ОБЯЗАТЕЛЬНЫЙ МЕДОСМОТР</a:t>
            </a:r>
            <a:endParaRPr lang="ru-RU" altLang="ru-RU" sz="4000" b="1" i="1" dirty="0">
              <a:solidFill>
                <a:srgbClr val="B54B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86550" y="4180344"/>
            <a:ext cx="5414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Медосмотр состоится </a:t>
            </a:r>
          </a:p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сентябре. </a:t>
            </a:r>
          </a:p>
          <a:p>
            <a:pPr algn="ctr"/>
            <a:r>
              <a:rPr lang="ru-RU" alt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времени и месте медосмотра будет сообщено кураторам</a:t>
            </a:r>
            <a:r>
              <a:rPr lang="ru-RU" altLang="ru-RU" sz="2400" dirty="0" smtClean="0">
                <a:solidFill>
                  <a:srgbClr val="B54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2400" dirty="0">
              <a:solidFill>
                <a:srgbClr val="B54B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10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1" y="690465"/>
            <a:ext cx="7697754" cy="6092889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 на территорию академии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читательский билет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банковская карта ( на которую будет приходить стипендия студентам бюджетной формы обучения. А студентам внебюджетной формы обучения, наличие карточного счета в банке – партнере значительно упрощает процедуру оплаты обучения через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кабинет).</a:t>
            </a:r>
          </a:p>
          <a:p>
            <a:pPr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и обслуживание карты бесплатное.</a:t>
            </a:r>
          </a:p>
          <a:p>
            <a:pPr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Банки – эмитенты: для студентов – Сбербанк;</a:t>
            </a:r>
          </a:p>
          <a:p>
            <a:pPr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осуществляется централизовано.</a:t>
            </a:r>
          </a:p>
          <a:p>
            <a:pPr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будет организована на территории СЗИУ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546" y="0"/>
            <a:ext cx="11784563" cy="74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1pPr>
            <a:lvl2pPr marL="742950" indent="-285750"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2pPr>
            <a:lvl3pPr marL="1143000" indent="-228600"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3pPr>
            <a:lvl4pPr marL="1600200" indent="-228600"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4pPr>
            <a:lvl5pPr marL="2057400" indent="-228600"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5pPr>
            <a:lvl6pPr marL="25146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6pPr>
            <a:lvl7pPr marL="29718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7pPr>
            <a:lvl8pPr marL="34290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8pPr>
            <a:lvl9pPr marL="38862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9pPr>
          </a:lstStyle>
          <a:p>
            <a:pPr algn="ctr" eaLnBrk="1">
              <a:lnSpc>
                <a:spcPts val="5800"/>
              </a:lnSpc>
              <a:spcBef>
                <a:spcPct val="0"/>
              </a:spcBef>
            </a:pPr>
            <a:r>
              <a:rPr lang="ru-RU" altLang="ru-RU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КАМПУСНАЯ КАРТА СТУДЕНТА:</a:t>
            </a:r>
            <a:endParaRPr lang="ru-RU" altLang="ru-RU" dirty="0">
              <a:solidFill>
                <a:srgbClr val="00B05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карты мир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14"/>
          <a:stretch/>
        </p:blipFill>
        <p:spPr bwMode="auto">
          <a:xfrm>
            <a:off x="8468891" y="2929868"/>
            <a:ext cx="3048000" cy="161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151" y="78043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322741"/>
              </p:ext>
            </p:extLst>
          </p:nvPr>
        </p:nvGraphicFramePr>
        <p:xfrm>
          <a:off x="579549" y="257577"/>
          <a:ext cx="11274366" cy="684276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1274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333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3600" b="1" i="1" dirty="0" smtClean="0">
                          <a:solidFill>
                            <a:srgbClr val="B54B1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БСК УЧАЩЕГОСЯ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 оформлении бесконтактной смарт-карты студент должен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предоставить в деканат своего факультета актуальные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паспортные данные (1-2 страницы с разворотом) и СНИЛС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i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После предоставления данных в деканат студенты могут воспользоваться одним из вариантов оформления БСК: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кассах станций метрополитена 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(срок изготовления 10 дней, выдача в кассе станции, на которой подана заявка (при подаче заявки необходима фотография на бумажном носителе размером 3*4 см);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 </a:t>
                      </a:r>
                      <a:r>
                        <a:rPr lang="en-US" sz="2400" b="1" i="0" u="sng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www.</a:t>
                      </a:r>
                      <a:r>
                        <a:rPr lang="ru-RU" sz="2400" b="1" i="0" u="sng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карта-онлайн.рф</a:t>
                      </a:r>
                      <a:r>
                        <a:rPr lang="ru-RU" sz="2400" b="1" i="0" u="sng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срок изготовления 10 дней, выдача в кассе станции, указанной в заявке или отделе </a:t>
                      </a:r>
                      <a:r>
                        <a:rPr lang="ru-RU" sz="2400" b="0" i="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персонализации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(при подаче заявки необходима фотография в электронном виде);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«Центре изготовления льготных БСК»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адресу: пер. </a:t>
                      </a:r>
                      <a:r>
                        <a:rPr lang="ru-RU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Чернорецкий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д.3 (ст. м. «Пл. А. Невского-2»), часы работы: 10:00 – 19:00, </a:t>
                      </a:r>
                      <a:r>
                        <a:rPr lang="ru-RU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пн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пт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тел. 301-97-74 и 740-20-46; срок изготовления карты в день обращения (фотография не требуется)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2400" b="1" kern="1200" dirty="0" smtClean="0">
                        <a:solidFill>
                          <a:srgbClr val="B54B1B"/>
                        </a:solidFill>
                        <a:effectLst>
                          <a:outerShdw blurRad="63500" dist="38100" dir="5400000" algn="t" rotWithShape="0">
                            <a:prstClr val="black">
                              <a:alpha val="25000"/>
                            </a:prst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338" name="Picture 2" descr="http://www.metro.spb.ru/uploads/img/e3925e691e117ee043ffb6914ceb8a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486" y="322077"/>
            <a:ext cx="3339429" cy="109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99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222501"/>
              </p:ext>
            </p:extLst>
          </p:nvPr>
        </p:nvGraphicFramePr>
        <p:xfrm>
          <a:off x="141688" y="0"/>
          <a:ext cx="11803224" cy="1063689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1803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36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4000" b="1" i="1" dirty="0" smtClean="0">
                          <a:solidFill>
                            <a:srgbClr val="B54B1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БСК ДЛЯ ЛЬГОТНИКОВ</a:t>
                      </a:r>
                    </a:p>
                  </a:txBody>
                  <a:tcPr marL="57501" marR="5750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338" name="Picture 2" descr="http://www.metro.spb.ru/uploads/img/e3925e691e117ee043ffb6914ceb8a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21" y="1266730"/>
            <a:ext cx="3143650" cy="102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6024" y="2480942"/>
            <a:ext cx="3232175" cy="37348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ru-RU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Льготные категории</a:t>
            </a:r>
            <a:r>
              <a:rPr lang="ru-RU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«ДК» (По потере кормильца)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«ДС» (Дети сироты и опекаемые)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«МС» (Дети из многодетных семей), необходимо в срок до 24 сентября (включительно) обратиться в Центр воспитательной работы (ЦВР)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402, Средний пр. В.О.).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78199" y="1134114"/>
            <a:ext cx="857673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оформления бесплатных проездных документов (БПД) студентам из числа граждан, имеющих льготу по категории «ДК» (по потере кормильца) и детям из многодетных семей, имеющим регистрацию в Санкт-Петербурге, необходимо в срок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25 сентября (включительно)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обратиться в управление по работе с молодежью и спорту (УРМС)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402, Средний пр. В.О.)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себе иметь следующие документы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Регистрацию (обязательно в Санкт-Петербурге временную или постоянную для «ДК»)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право на льготу (справку из отделения пенсионного фонда предоставлять только оригинал)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СНИЛС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Студенческий билет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фотографии (Зх4)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Заявление, распечатанное и заполненное на одном листе с двух сторон (можно распечатать и заполнить у нас).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25 сентября оформление и продление БПД студентам данной категории происходит в индивидуальном порядке в офисе СПб ГКУ «Организатор перевозок», расположенном по адресу: ул. Рубинштейна, д.32А, часы работы: с 08:00 до 19:30 без обеда и выходных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подробностями оформления бесплатных проездных документов студентам, имеющим право на бесплатный проезд, можно ознакомиться на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официальном сайте СПб ГКУ «Организатор перевозок»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680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9310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B54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Компенсации льготникам</a:t>
            </a:r>
            <a:endParaRPr lang="ru-RU" sz="4000" b="1" dirty="0">
              <a:solidFill>
                <a:srgbClr val="B54B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531" y="793102"/>
            <a:ext cx="11504645" cy="5971592"/>
          </a:xfrm>
          <a:noFill/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Дети-сироты сами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покупают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проездной, далее, каждый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 приносят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чеки в деканат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пишут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о компенсации.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м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етрополитена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 чек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справка на имя студента. 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Студенты, получающие пенсию по потере кормильца, при оформлении льготного проезда через СЗИУ, получат проездной после 20 сентября в административном корпусе института.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Инвалиды, дети-сироты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подвергшихся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воздействию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радиации,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оформить заявление и принести документы, подтверждающие статус для оформления государственных стипендий и др. выплат.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категорий ДС и ДК имеют право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раз в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на компенсацию проезда домой и обратно. </a:t>
            </a:r>
          </a:p>
          <a:p>
            <a:pPr marL="0" indent="0">
              <a:buNone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КАТЕГОРИЯМ ЛЬГОТНИКОВ: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с документами о стипендиальном обеспечении и материальной поддержке под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03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4697" y="404665"/>
            <a:ext cx="10945216" cy="74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1pPr>
            <a:lvl2pPr marL="742950" indent="-285750"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2pPr>
            <a:lvl3pPr marL="1143000" indent="-228600"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3pPr>
            <a:lvl4pPr marL="1600200" indent="-228600"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4pPr>
            <a:lvl5pPr marL="2057400" indent="-228600"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5pPr>
            <a:lvl6pPr marL="25146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6pPr>
            <a:lvl7pPr marL="29718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7pPr>
            <a:lvl8pPr marL="34290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8pPr>
            <a:lvl9pPr marL="38862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9pPr>
          </a:lstStyle>
          <a:p>
            <a:pPr algn="ctr" eaLnBrk="1">
              <a:lnSpc>
                <a:spcPts val="5800"/>
              </a:lnSpc>
              <a:spcBef>
                <a:spcPct val="0"/>
              </a:spcBef>
            </a:pPr>
            <a:r>
              <a:rPr lang="ru-RU" altLang="ru-RU" b="1" i="1" dirty="0" smtClean="0">
                <a:solidFill>
                  <a:srgbClr val="B54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СТИПЕНДИАЛЬНЫЕ ПРОГРАММЫ</a:t>
            </a:r>
            <a:endParaRPr lang="ru-RU" altLang="ru-RU" dirty="0">
              <a:solidFill>
                <a:srgbClr val="B54B1B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81333" y="1611086"/>
            <a:ext cx="4774884" cy="1631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A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стипендиальных программах на сайте института:</a:t>
            </a:r>
          </a:p>
          <a:p>
            <a:pPr lvl="0"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https://spb.ranepa.ru/spravochny-center/oplata-obucheniya-i-materialnaya-kompensacziya/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https://pp.userapi.com/c630725/v630725897/2c4d7/N7vFS2t_h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473" y="3850889"/>
            <a:ext cx="2570030" cy="257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0199" y="1276402"/>
            <a:ext cx="695113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Стипендиальные программы для обучающихся на бюджетной форме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стипендии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Повышенные академические стипендии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Стипендии Президента и Правительства РФ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Стипендии нуждающимся студентам 1, 2 курсов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Негосударственные стипендии</a:t>
            </a:r>
          </a:p>
          <a:p>
            <a:pPr algn="just">
              <a:buFont typeface="Wingdings" pitchFamily="2" charset="2"/>
              <a:buChar char="Ø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Стипендиальные программы вне зависимости от формы обучения: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Именные стипендии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Маркетинг-клуба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стипендии Правительства Санкт-Петербурга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Именные стипендии победителям конкурса «Студент года»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Стипендия Попечительского совета Академии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Стипендия им. М.М. Сперанского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Единовременные выплаты по итогам рейтинга студентов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12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55" y="362857"/>
            <a:ext cx="10972800" cy="127725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B54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СКИДКИ ПО ОПЛАТЕ ОБУЧЕНИЯ</a:t>
            </a:r>
            <a:endParaRPr lang="ru-RU" sz="3600" b="1" i="1" dirty="0">
              <a:solidFill>
                <a:srgbClr val="B54B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216" y="1640112"/>
            <a:ext cx="11559073" cy="50908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направлениям подготовки ФСТ скидка предоставляется на первый год обучения в зависимости от среднего балла ЕГЭ и (или) с вступительных испытаний</a:t>
            </a:r>
            <a:r>
              <a:rPr lang="ru-RU" sz="2400" dirty="0" smtClean="0">
                <a:solidFill>
                  <a:srgbClr val="B54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балл не менее 70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10% за первый год обучения;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балл не менее 73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за первый год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обучения;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балл не менее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20%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первый год обучения;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скидки студенту необходимо написать личное заявление!!!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форме заявления и сроках его подачи будет направлена кураторам.</a:t>
            </a:r>
          </a:p>
          <a:p>
            <a:pPr marL="0" indent="0" algn="just">
              <a:buNone/>
            </a:pP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610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55" y="362857"/>
            <a:ext cx="10972800" cy="127725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B54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СКИДКИ ПО ОПЛАТЕ ОБУЧЕНИЯ</a:t>
            </a:r>
            <a:endParaRPr lang="ru-RU" sz="3600" b="1" i="1" dirty="0">
              <a:solidFill>
                <a:srgbClr val="B54B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216" y="1640112"/>
            <a:ext cx="11559073" cy="50908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Стоимость обучения ежегодно индексируется на размер инфляции.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Студентам направления «Журналистика» скидка определяется исходя из среднего балла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вступительных испытаний в СЗИУ.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отмены скидки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опубликованы на сайте института в разделе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центр работы с обращениями студентов – Вопросы отплаты обучения» </a:t>
            </a:r>
            <a:r>
              <a:rPr lang="ru-RU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(см. </a:t>
            </a:r>
            <a:r>
              <a:rPr lang="ru-RU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Порядок снижения стоимости платных образовательных услуг для студентов и аспирантов, осваивающих в СЗИУ РАНХиГС основные образовательные программы высшего </a:t>
            </a:r>
            <a:r>
              <a:rPr lang="ru-RU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образования</a:t>
            </a:r>
            <a:r>
              <a:rPr lang="ru-RU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rgbClr val="3232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>
                <a:solidFill>
                  <a:srgbClr val="3232B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https://spb.ranepa.ru/wp-content/uploads/2022/07/poryadok-snizheniya-stoimosti-platnyh-obrazovatelnyh-uslug-dlya-studentov-i-aspirantov-sziu.pdf</a:t>
            </a:r>
            <a:r>
              <a:rPr lang="ru-RU" sz="2600" dirty="0" smtClean="0">
                <a:solidFill>
                  <a:srgbClr val="3232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.</a:t>
            </a:r>
            <a:r>
              <a:rPr lang="ru-RU" sz="2600" i="1" dirty="0" smtClean="0">
                <a:solidFill>
                  <a:srgbClr val="3232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384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B54B1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РУКОВОДСТВО ФАКУЛЬТЕТА</a:t>
            </a:r>
            <a:endParaRPr lang="ru-RU" sz="4000" dirty="0">
              <a:solidFill>
                <a:srgbClr val="B54B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79571" y="2665927"/>
            <a:ext cx="7006107" cy="27303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Декан факультета</a:t>
            </a:r>
          </a:p>
          <a:p>
            <a:pPr marL="0" indent="0" algn="ctr"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КУЗИН Олег Сергеевич</a:t>
            </a:r>
          </a:p>
          <a:p>
            <a:pPr marL="0" indent="0" algn="ctr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335-67-34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(доб. 2266)</a:t>
            </a:r>
          </a:p>
          <a:p>
            <a:pPr marL="0" indent="0" algn="ctr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kuzin-os@ranepa.ru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406</a:t>
            </a:r>
          </a:p>
          <a:p>
            <a:pPr marL="0" indent="0" algn="ctr"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7474" y="1931831"/>
            <a:ext cx="3391794" cy="346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B54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ЭЛЕКРОННАЯ </a:t>
            </a:r>
            <a:br>
              <a:rPr lang="ru-RU" sz="3600" b="1" i="1" dirty="0" smtClean="0">
                <a:solidFill>
                  <a:srgbClr val="B54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B54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ИНФОРМАЦИОННО-ОБРАЗОВАТЕЛЬНАЯ СРЕДА</a:t>
            </a:r>
            <a:endParaRPr lang="ru-RU" sz="3600" b="1" i="1" dirty="0">
              <a:solidFill>
                <a:srgbClr val="B54B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в личный кабинет студента в Комплексной автоматизированной системе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РАНХиГС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между участниками образовательного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изданиям электронных библиотечных систем и электронным образовательным ресурсам (электронная библиотека)</a:t>
            </a:r>
          </a:p>
          <a:p>
            <a:pPr>
              <a:buFont typeface="Wingdings" pitchFamily="2" charset="2"/>
              <a:buChar char="Ø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учебным планам, рабочим программам дисциплин, программам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</a:t>
            </a:r>
          </a:p>
          <a:p>
            <a:pPr>
              <a:buFont typeface="Wingdings" pitchFamily="2" charset="2"/>
              <a:buChar char="Ø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института и сервисам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-Music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000" b="1" i="1" dirty="0" smtClean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данных сервисов используется логин и пароль, который рассылался по электронной почте.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55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B54B1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ЭЛЕКРОННАЯ </a:t>
            </a:r>
            <a:b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B54B1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B54B1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ИНФОРМАЦИОННО-ОБРАЗОВАТЕЛЬНАЯ СРЕДА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B54B1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73" y="1202912"/>
            <a:ext cx="10058400" cy="56550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12797" y="1417638"/>
            <a:ext cx="776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Вход в ЭОС осуществляется через сайт: </a:t>
            </a:r>
            <a:r>
              <a:rPr lang="en-US" sz="2400" dirty="0" smtClean="0"/>
              <a:t>spb.ranepa.ru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684168" y="2598821"/>
            <a:ext cx="994611" cy="2566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6448926" y="2598821"/>
            <a:ext cx="962527" cy="25667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16126" y="5646821"/>
            <a:ext cx="753979" cy="12111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481011"/>
            <a:ext cx="12192000" cy="3769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00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1733" y="303369"/>
            <a:ext cx="11506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cap="all" dirty="0" smtClean="0">
                <a:solidFill>
                  <a:srgbClr val="B54B1B"/>
                </a:solidFill>
                <a:latin typeface="+mj-lt"/>
              </a:rPr>
              <a:t>Доступ в личный кабинет студента в Комплексной автоматизированной системе </a:t>
            </a:r>
            <a:r>
              <a:rPr lang="ru-RU" sz="2600" b="1" i="1" cap="all" dirty="0" err="1" smtClean="0">
                <a:solidFill>
                  <a:srgbClr val="B54B1B"/>
                </a:solidFill>
                <a:latin typeface="+mj-lt"/>
              </a:rPr>
              <a:t>РАНХиГС</a:t>
            </a:r>
            <a:endParaRPr lang="ru-RU" sz="2600" b="1" i="1" cap="all" dirty="0">
              <a:solidFill>
                <a:srgbClr val="B54B1B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94" y="1558343"/>
            <a:ext cx="10212947" cy="4958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 t="7333"/>
          <a:stretch>
            <a:fillRect/>
          </a:stretch>
        </p:blipFill>
        <p:spPr bwMode="auto">
          <a:xfrm>
            <a:off x="306389" y="1024467"/>
            <a:ext cx="6839479" cy="534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985000" y="2852868"/>
            <a:ext cx="494453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ВНИМАНИЕ!</a:t>
            </a:r>
          </a:p>
          <a:p>
            <a:pPr algn="ct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студентов имя пользователя вводится в формате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ivanov</a:t>
            </a:r>
            <a:r>
              <a:rPr lang="ru-RU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ru-RU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edu.ranepa.ru</a:t>
            </a:r>
            <a:endParaRPr lang="ru-RU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9733" y="193301"/>
            <a:ext cx="10286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cap="all" dirty="0" smtClean="0">
                <a:solidFill>
                  <a:srgbClr val="B54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в корпоративную почту студента </a:t>
            </a:r>
          </a:p>
          <a:p>
            <a:pPr algn="ctr"/>
            <a:r>
              <a:rPr lang="ru-RU" sz="2800" b="1" i="1" cap="all" dirty="0" smtClean="0">
                <a:solidFill>
                  <a:srgbClr val="B54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личный кабинет</a:t>
            </a:r>
            <a:endParaRPr lang="ru-RU" sz="2800" b="1" i="1" cap="all" dirty="0">
              <a:solidFill>
                <a:srgbClr val="B54B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8" y="1040871"/>
            <a:ext cx="113252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29733" y="193301"/>
            <a:ext cx="10286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cap="all" dirty="0" smtClean="0">
                <a:solidFill>
                  <a:srgbClr val="B54B1B"/>
                </a:solidFill>
              </a:rPr>
              <a:t>Использование возможностей корпоративной учетной записи студента</a:t>
            </a:r>
            <a:endParaRPr lang="ru-RU" sz="2800" b="1" i="1" cap="all" dirty="0">
              <a:solidFill>
                <a:srgbClr val="B54B1B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3334" y="3811012"/>
            <a:ext cx="50775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Дистанционное обучение в </a:t>
            </a:r>
            <a:r>
              <a:rPr lang="ru-RU" sz="2400" b="1" dirty="0" err="1" smtClean="0"/>
              <a:t>Microsoft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Teams</a:t>
            </a:r>
            <a:endParaRPr lang="ru-RU" sz="2400" b="1" dirty="0" smtClean="0"/>
          </a:p>
          <a:p>
            <a:pPr algn="ctr"/>
            <a:r>
              <a:rPr lang="ru-RU" sz="2400" dirty="0" smtClean="0"/>
              <a:t>Проведение лекций и практических занятий, выполнение заданий, обмен файлами и разговоры в одном месте, доступном с любого устройства.</a:t>
            </a:r>
            <a:endParaRPr lang="ru-RU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4365" y="2983916"/>
            <a:ext cx="3602037" cy="335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3409" t="3508" r="4293" b="6535"/>
          <a:stretch>
            <a:fillRect/>
          </a:stretch>
        </p:blipFill>
        <p:spPr bwMode="auto">
          <a:xfrm>
            <a:off x="9144000" y="4766735"/>
            <a:ext cx="291253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541" y="1055158"/>
            <a:ext cx="1847850" cy="67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 t="7351"/>
          <a:stretch>
            <a:fillRect/>
          </a:stretch>
        </p:blipFill>
        <p:spPr bwMode="auto">
          <a:xfrm>
            <a:off x="1030513" y="1034225"/>
            <a:ext cx="10189029" cy="550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29733" y="193301"/>
            <a:ext cx="10286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cap="all" dirty="0" smtClean="0">
                <a:solidFill>
                  <a:srgbClr val="B54B1B"/>
                </a:solidFill>
              </a:rPr>
              <a:t>Доступ в </a:t>
            </a:r>
            <a:r>
              <a:rPr lang="ru-RU" sz="2800" b="1" i="1" cap="all" dirty="0" err="1" smtClean="0">
                <a:solidFill>
                  <a:srgbClr val="B54B1B"/>
                </a:solidFill>
              </a:rPr>
              <a:t>СдО</a:t>
            </a:r>
            <a:r>
              <a:rPr lang="ru-RU" sz="2800" b="1" i="1" cap="all" dirty="0" smtClean="0">
                <a:solidFill>
                  <a:srgbClr val="B54B1B"/>
                </a:solidFill>
              </a:rPr>
              <a:t> </a:t>
            </a:r>
            <a:r>
              <a:rPr lang="en-US" sz="2800" b="1" i="1" cap="all" dirty="0" err="1" smtClean="0">
                <a:solidFill>
                  <a:srgbClr val="B54B1B"/>
                </a:solidFill>
              </a:rPr>
              <a:t>moodle</a:t>
            </a:r>
            <a:r>
              <a:rPr lang="ru-RU" sz="2800" b="1" i="1" cap="all" dirty="0" smtClean="0">
                <a:solidFill>
                  <a:srgbClr val="B54B1B"/>
                </a:solidFill>
              </a:rPr>
              <a:t> через личный кабинет</a:t>
            </a:r>
            <a:endParaRPr lang="ru-RU" sz="2800" b="1" i="1" cap="all" dirty="0">
              <a:solidFill>
                <a:srgbClr val="B54B1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расная полос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83733"/>
          </a:xfrm>
          <a:prstGeom prst="rect">
            <a:avLst/>
          </a:prstGeom>
        </p:spPr>
      </p:pic>
      <p:sp>
        <p:nvSpPr>
          <p:cNvPr id="5" name="Содержимое 4"/>
          <p:cNvSpPr txBox="1">
            <a:spLocks/>
          </p:cNvSpPr>
          <p:nvPr/>
        </p:nvSpPr>
        <p:spPr>
          <a:xfrm>
            <a:off x="504203" y="228587"/>
            <a:ext cx="11220628" cy="7366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БИБЛИОТЕКА СЗИУ </a:t>
            </a:r>
            <a:r>
              <a:rPr lang="ru-RU" sz="2800" b="1" dirty="0" err="1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РАНХиГС</a:t>
            </a:r>
            <a:endParaRPr lang="ru-RU" sz="2800" dirty="0">
              <a:solidFill>
                <a:prstClr val="white"/>
              </a:solidFill>
            </a:endParaRPr>
          </a:p>
        </p:txBody>
      </p:sp>
      <p:pic>
        <p:nvPicPr>
          <p:cNvPr id="21" name="Рисунок 20" descr="красная полос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0" y="6064370"/>
            <a:ext cx="12192000" cy="793630"/>
          </a:xfrm>
          <a:prstGeom prst="rect">
            <a:avLst/>
          </a:prstGeom>
        </p:spPr>
      </p:pic>
      <p:sp>
        <p:nvSpPr>
          <p:cNvPr id="22" name="Содержимое 4"/>
          <p:cNvSpPr txBox="1">
            <a:spLocks/>
          </p:cNvSpPr>
          <p:nvPr/>
        </p:nvSpPr>
        <p:spPr>
          <a:xfrm>
            <a:off x="2680421" y="6121400"/>
            <a:ext cx="6549847" cy="7366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www.nwipa.ru</a:t>
            </a:r>
            <a:endParaRPr lang="ru-RU" sz="2800" dirty="0">
              <a:solidFill>
                <a:prstClr val="white"/>
              </a:solidFill>
            </a:endParaRPr>
          </a:p>
        </p:txBody>
      </p:sp>
      <p:pic>
        <p:nvPicPr>
          <p:cNvPr id="23" name="Рисунок 22" descr="сай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9858" y="1095396"/>
            <a:ext cx="8693241" cy="495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9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расная полос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"/>
            <a:ext cx="12192000" cy="1083733"/>
          </a:xfrm>
          <a:prstGeom prst="rect">
            <a:avLst/>
          </a:prstGeom>
        </p:spPr>
      </p:pic>
      <p:sp>
        <p:nvSpPr>
          <p:cNvPr id="5" name="Содержимое 4"/>
          <p:cNvSpPr txBox="1">
            <a:spLocks/>
          </p:cNvSpPr>
          <p:nvPr/>
        </p:nvSpPr>
        <p:spPr>
          <a:xfrm>
            <a:off x="1001486" y="9149"/>
            <a:ext cx="10723345" cy="122488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Библиотека 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факультета социальных технологий </a:t>
            </a:r>
            <a:endParaRPr lang="ru-RU" sz="2800" dirty="0">
              <a:solidFill>
                <a:prstClr val="white"/>
              </a:solidFill>
            </a:endParaRPr>
          </a:p>
        </p:txBody>
      </p:sp>
      <p:pic>
        <p:nvPicPr>
          <p:cNvPr id="21" name="Рисунок 20" descr="красная полос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0" y="6064370"/>
            <a:ext cx="12192000" cy="793630"/>
          </a:xfrm>
          <a:prstGeom prst="rect">
            <a:avLst/>
          </a:prstGeom>
        </p:spPr>
      </p:pic>
      <p:sp>
        <p:nvSpPr>
          <p:cNvPr id="22" name="Содержимое 4"/>
          <p:cNvSpPr txBox="1">
            <a:spLocks/>
          </p:cNvSpPr>
          <p:nvPr/>
        </p:nvSpPr>
        <p:spPr>
          <a:xfrm>
            <a:off x="2680421" y="6121400"/>
            <a:ext cx="6549847" cy="7366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www.nwipa.ru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33535" y="1234029"/>
            <a:ext cx="622300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Днепропетровская ул., д. 8 (</a:t>
            </a:r>
            <a:r>
              <a:rPr lang="ru-RU" sz="24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каб</a:t>
            </a:r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110)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4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Обслуживание читателей:</a:t>
            </a:r>
          </a:p>
          <a:p>
            <a:endParaRPr lang="ru-RU" sz="11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10.00 до 17.30</a:t>
            </a:r>
          </a:p>
          <a:p>
            <a:endParaRPr lang="ru-RU" sz="20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Технологический перерыв: </a:t>
            </a:r>
            <a:r>
              <a:rPr lang="ru-RU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13.00 до 13.30</a:t>
            </a:r>
          </a:p>
          <a:p>
            <a:endParaRPr lang="ru-RU" sz="20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Выходные дни: </a:t>
            </a:r>
            <a:r>
              <a:rPr lang="ru-RU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суббота, воскресенье</a:t>
            </a:r>
          </a:p>
          <a:p>
            <a:endParaRPr lang="ru-RU" sz="20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IMG_20151225_0928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864" y="1462616"/>
            <a:ext cx="5376336" cy="403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3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257448"/>
            <a:ext cx="12192000" cy="72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1pPr>
            <a:lvl2pPr marL="742950" indent="-285750"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2pPr>
            <a:lvl3pPr marL="1143000" indent="-228600"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3pPr>
            <a:lvl4pPr marL="1600200" indent="-228600"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4pPr>
            <a:lvl5pPr marL="2057400" indent="-228600"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5pPr>
            <a:lvl6pPr marL="25146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6pPr>
            <a:lvl7pPr marL="29718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7pPr>
            <a:lvl8pPr marL="34290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8pPr>
            <a:lvl9pPr marL="38862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9pPr>
          </a:lstStyle>
          <a:p>
            <a:pPr algn="ctr" eaLnBrk="1">
              <a:lnSpc>
                <a:spcPts val="5800"/>
              </a:lnSpc>
              <a:spcBef>
                <a:spcPct val="0"/>
              </a:spcBef>
            </a:pPr>
            <a:r>
              <a:rPr lang="ru-RU" altLang="ru-RU" sz="3200" b="1" i="1" dirty="0" smtClean="0">
                <a:solidFill>
                  <a:srgbClr val="B54B1B"/>
                </a:solidFill>
                <a:latin typeface="HeliosCond" pitchFamily="50" charset="0"/>
              </a:rPr>
              <a:t>УПРАВЛЕНИЕ МЕЖДУНАРОДНОГО СОТРУДНИЧЕСТВА</a:t>
            </a:r>
            <a:endParaRPr lang="ru-RU" altLang="ru-RU" sz="3200" dirty="0">
              <a:solidFill>
                <a:srgbClr val="B54B1B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4572" y="1794995"/>
            <a:ext cx="77536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иностранных студентов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международной деятельности Института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международных и образовательных проектов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заимодействие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консульствами и иностранными представительствами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Визовая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миграционная поддержка иностранных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Картинки по запросу КОУЧ ПН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974" y="2999179"/>
            <a:ext cx="2838677" cy="276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40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15991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B54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ИНОСТРАННЫМ ГРАЖДАНАМ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190629"/>
            <a:ext cx="10972800" cy="103005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иностранцы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поставлены на миграционный учет по месту пребывания не позднее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дней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после прибытия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36915" y="2332582"/>
            <a:ext cx="9144000" cy="40626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факультета - заместитель декана по международным вопросам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КИСЕЛЕВ Владимир Николаевич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 иностранных обучающихся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РАСТВОРОВА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проспект В.О., д. 57/43,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302 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(812) 323-50-92, 335-94-94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1294, 1324)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rastvorova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ranepa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sziu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ranepa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 понедельника по пятницу 9:00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17:00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Суббота и воскресенье – выходные дни</a:t>
            </a:r>
          </a:p>
        </p:txBody>
      </p:sp>
    </p:spTree>
    <p:extLst>
      <p:ext uri="{BB962C8B-B14F-4D97-AF65-F5344CB8AC3E}">
        <p14:creationId xmlns:p14="http://schemas.microsoft.com/office/powerpoint/2010/main" val="166181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-24063"/>
            <a:ext cx="10972800" cy="1143000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B54B1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ЗАМЕСТИТЕЛИ ДЕКАНА</a:t>
            </a:r>
            <a:endParaRPr lang="ru-RU" sz="4000" dirty="0">
              <a:solidFill>
                <a:srgbClr val="B54B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850045" y="1249238"/>
            <a:ext cx="7292331" cy="243408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декана</a:t>
            </a:r>
          </a:p>
          <a:p>
            <a:pPr marL="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ШУБИНА Ирина Витальевна</a:t>
            </a:r>
          </a:p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335-94-94 (доб. 2220)</a:t>
            </a:r>
          </a:p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shubina-iv@ranepa.ru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marL="0" indent="0" algn="ctr">
              <a:buNone/>
            </a:pPr>
            <a:r>
              <a:rPr lang="ru-RU" sz="2800" dirty="0"/>
              <a:t>  </a:t>
            </a:r>
          </a:p>
        </p:txBody>
      </p:sp>
      <p:pic>
        <p:nvPicPr>
          <p:cNvPr id="8" name="Picture 4" descr="http://fst-sziu.ru/wp-content/uploads/2014/11/kiselev7.png">
            <a:extLst>
              <a:ext uri="{FF2B5EF4-FFF2-40B4-BE49-F238E27FC236}">
                <a16:creationId xmlns:a16="http://schemas.microsoft.com/office/drawing/2014/main" id="{D3A16535-67A4-4013-9C39-799A3DC2C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364" y="2742177"/>
            <a:ext cx="3255790" cy="393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5">
            <a:extLst>
              <a:ext uri="{FF2B5EF4-FFF2-40B4-BE49-F238E27FC236}">
                <a16:creationId xmlns:a16="http://schemas.microsoft.com/office/drawing/2014/main" id="{199F533E-38C3-4C7A-8BB6-FC62F22ADE98}"/>
              </a:ext>
            </a:extLst>
          </p:cNvPr>
          <p:cNvSpPr txBox="1">
            <a:spLocks/>
          </p:cNvSpPr>
          <p:nvPr/>
        </p:nvSpPr>
        <p:spPr>
          <a:xfrm>
            <a:off x="2640563" y="3922269"/>
            <a:ext cx="7292331" cy="2759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декана по международным вопросам директор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КИСЕЛЁВ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Николаевич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335-67-34 (доб. 2222)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kiselev-vn@ranepa.ru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40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85" y="323244"/>
            <a:ext cx="2721978" cy="370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3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664697" y="404665"/>
            <a:ext cx="10945216" cy="74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1pPr>
            <a:lvl2pPr marL="742950" indent="-285750"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2pPr>
            <a:lvl3pPr marL="1143000" indent="-228600"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3pPr>
            <a:lvl4pPr marL="1600200" indent="-228600"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4pPr>
            <a:lvl5pPr marL="2057400" indent="-228600"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5pPr>
            <a:lvl6pPr marL="25146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6pPr>
            <a:lvl7pPr marL="29718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7pPr>
            <a:lvl8pPr marL="34290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8pPr>
            <a:lvl9pPr marL="38862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9pPr>
          </a:lstStyle>
          <a:p>
            <a:pPr algn="ctr" eaLnBrk="1">
              <a:lnSpc>
                <a:spcPts val="5800"/>
              </a:lnSpc>
              <a:spcBef>
                <a:spcPct val="0"/>
              </a:spcBef>
            </a:pPr>
            <a:r>
              <a:rPr lang="ru-RU" altLang="ru-RU" b="1" i="1" dirty="0" smtClean="0">
                <a:solidFill>
                  <a:srgbClr val="B54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ВОЕННО-УЧЁТНЫЙ СТОЛ</a:t>
            </a:r>
            <a:endParaRPr lang="ru-RU" altLang="ru-RU" dirty="0">
              <a:solidFill>
                <a:srgbClr val="B54B1B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1674316" y="1328317"/>
            <a:ext cx="9935597" cy="21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1pPr>
            <a:lvl2pPr marL="742950" indent="-285750"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2pPr>
            <a:lvl3pPr marL="1143000" indent="-228600"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3pPr>
            <a:lvl4pPr marL="1600200" indent="-228600"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4pPr>
            <a:lvl5pPr marL="2057400" indent="-228600"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5pPr>
            <a:lvl6pPr marL="25146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6pPr>
            <a:lvl7pPr marL="29718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7pPr>
            <a:lvl8pPr marL="34290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8pPr>
            <a:lvl9pPr marL="38862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9pPr>
          </a:lstStyle>
          <a:p>
            <a:pPr algn="ctr" eaLnBrk="1"/>
            <a:endParaRPr lang="ru-RU" alt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/>
            <a:r>
              <a:rPr lang="ru-RU" alt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 </a:t>
            </a:r>
            <a:r>
              <a:rPr lang="ru-RU" alt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Михайловна Удалова</a:t>
            </a:r>
            <a:r>
              <a:rPr lang="ru-RU" alt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/>
            <a:r>
              <a:rPr lang="ru-RU" alt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</a:t>
            </a:r>
            <a:r>
              <a:rPr lang="ru-RU" alt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en-US" alt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en-US" alt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д. 57,  </a:t>
            </a:r>
            <a:r>
              <a:rPr lang="ru-RU" alt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alt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305</a:t>
            </a:r>
            <a:r>
              <a:rPr lang="ru-RU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baranovaDA\Pictures\0_5f6f3_d8d64740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37" y="1810092"/>
            <a:ext cx="1917020" cy="364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330569" y="3486117"/>
            <a:ext cx="8843367" cy="221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1pPr>
            <a:lvl2pPr marL="742950" indent="-285750"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2pPr>
            <a:lvl3pPr marL="1143000" indent="-228600"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3pPr>
            <a:lvl4pPr marL="1600200" indent="-228600"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4pPr>
            <a:lvl5pPr marL="2057400" indent="-228600" eaLnBrk="0"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5pPr>
            <a:lvl6pPr marL="25146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6pPr>
            <a:lvl7pPr marL="29718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7pPr>
            <a:lvl8pPr marL="34290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8pPr>
            <a:lvl9pPr marL="38862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venir Light" charset="0"/>
                <a:sym typeface="Avenir Light" charset="0"/>
              </a:defRPr>
            </a:lvl9pPr>
          </a:lstStyle>
          <a:p>
            <a:pPr algn="ctr" eaLnBrk="1"/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Приемные часы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/>
            <a:r>
              <a:rPr lang="ru-RU" alt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14.00 до 17.30</a:t>
            </a:r>
          </a:p>
          <a:p>
            <a:pPr algn="ctr" eaLnBrk="1"/>
            <a:endParaRPr lang="ru-RU" alt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/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собой иметь:</a:t>
            </a:r>
          </a:p>
          <a:p>
            <a:pPr algn="ctr" eaLnBrk="1"/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паспорт, приписное свидетельство или военный билет</a:t>
            </a:r>
            <a:endParaRPr lang="ru-RU" alt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81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B54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ВЫЕЗДЫ </a:t>
            </a:r>
            <a:br>
              <a:rPr lang="ru-RU" sz="3200" b="1" i="1" dirty="0" smtClean="0">
                <a:solidFill>
                  <a:srgbClr val="B54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«ВВЕДЕНИЕ В ПРОФЕССИЮ»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26" y="1831358"/>
            <a:ext cx="2672338" cy="4008508"/>
          </a:xfrm>
        </p:spPr>
      </p:pic>
      <p:pic>
        <p:nvPicPr>
          <p:cNvPr id="24" name="Рисунок 23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" r="5771"/>
          <a:stretch>
            <a:fillRect/>
          </a:stretch>
        </p:blipFill>
        <p:spPr/>
      </p:pic>
      <p:pic>
        <p:nvPicPr>
          <p:cNvPr id="26" name="Рисунок 25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150" y="3726370"/>
            <a:ext cx="3179617" cy="2110551"/>
          </a:xfrm>
        </p:spPr>
      </p:pic>
      <p:pic>
        <p:nvPicPr>
          <p:cNvPr id="27" name="Рисунок 2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" t="19226" r="2197" b="23476"/>
          <a:stretch/>
        </p:blipFill>
        <p:spPr>
          <a:xfrm>
            <a:off x="6658616" y="1834225"/>
            <a:ext cx="4646279" cy="1849295"/>
          </a:xfr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447" b="1574"/>
          <a:stretch/>
        </p:blipFill>
        <p:spPr>
          <a:xfrm>
            <a:off x="3769288" y="3980198"/>
            <a:ext cx="2788675" cy="1856723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385" y="3726182"/>
            <a:ext cx="1407159" cy="2110738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</p:pic>
    </p:spTree>
    <p:extLst>
      <p:ext uri="{BB962C8B-B14F-4D97-AF65-F5344CB8AC3E}">
        <p14:creationId xmlns:p14="http://schemas.microsoft.com/office/powerpoint/2010/main" val="21578764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93" y="-603856"/>
            <a:ext cx="12415142" cy="931135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18971" y="1273215"/>
            <a:ext cx="10145804" cy="817561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18971" y="2090776"/>
            <a:ext cx="4702628" cy="560776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СОЦИАЛЬНЫХ ТЕХНОЛОГИЙ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01506" y="2709209"/>
            <a:ext cx="4261558" cy="37132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133" b="1" dirty="0">
                <a:solidFill>
                  <a:srgbClr val="E88D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</a:t>
            </a:r>
            <a:r>
              <a:rPr lang="ru-RU" sz="2133" dirty="0">
                <a:solidFill>
                  <a:srgbClr val="E88D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133" dirty="0" smtClean="0">
                <a:solidFill>
                  <a:srgbClr val="E88D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fst-sziu.ru</a:t>
            </a:r>
            <a:endParaRPr lang="en-US" sz="2133" dirty="0">
              <a:solidFill>
                <a:srgbClr val="E88D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6"/>
          <p:cNvSpPr/>
          <p:nvPr/>
        </p:nvSpPr>
        <p:spPr>
          <a:xfrm>
            <a:off x="2885153" y="3131583"/>
            <a:ext cx="3803598" cy="37132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133" b="1" dirty="0">
                <a:solidFill>
                  <a:srgbClr val="E95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</a:t>
            </a:r>
            <a:r>
              <a:rPr lang="ru-RU" sz="2133" dirty="0">
                <a:solidFill>
                  <a:srgbClr val="E95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(812) 335-67-34</a:t>
            </a:r>
            <a:endParaRPr lang="en-US" sz="2133" dirty="0">
              <a:solidFill>
                <a:srgbClr val="E95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6"/>
          <p:cNvSpPr/>
          <p:nvPr/>
        </p:nvSpPr>
        <p:spPr>
          <a:xfrm>
            <a:off x="2901506" y="4051823"/>
            <a:ext cx="4635374" cy="37132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133" b="1" dirty="0">
                <a:solidFill>
                  <a:srgbClr val="E95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sz="2133" b="1" dirty="0">
                <a:solidFill>
                  <a:srgbClr val="E95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133" b="1" dirty="0">
                <a:solidFill>
                  <a:srgbClr val="E95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2133" dirty="0">
                <a:solidFill>
                  <a:srgbClr val="E95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133" dirty="0" err="1" smtClean="0">
                <a:solidFill>
                  <a:srgbClr val="E95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fst</a:t>
            </a:r>
            <a:r>
              <a:rPr lang="ru-RU" sz="2133" dirty="0" smtClean="0">
                <a:solidFill>
                  <a:srgbClr val="E95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133" dirty="0" smtClean="0">
                <a:solidFill>
                  <a:srgbClr val="E95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sziu@ranepa.ru</a:t>
            </a:r>
            <a:endParaRPr lang="en-US" sz="2133" dirty="0">
              <a:solidFill>
                <a:srgbClr val="E95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2885153" y="4551415"/>
            <a:ext cx="4635374" cy="37132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133" b="1" dirty="0">
                <a:solidFill>
                  <a:srgbClr val="E88D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</a:t>
            </a:r>
            <a:r>
              <a:rPr lang="ru-RU" sz="2133" dirty="0">
                <a:solidFill>
                  <a:srgbClr val="E88D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ул. </a:t>
            </a:r>
            <a:r>
              <a:rPr lang="ru-RU" sz="2133" dirty="0" smtClean="0">
                <a:solidFill>
                  <a:srgbClr val="E88D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Черняховского, д. 6/10</a:t>
            </a:r>
            <a:endParaRPr lang="en-US" sz="2133" dirty="0">
              <a:solidFill>
                <a:srgbClr val="E88D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2901506" y="3596470"/>
            <a:ext cx="4635374" cy="68525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133" b="1" dirty="0">
                <a:solidFill>
                  <a:srgbClr val="961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ВК</a:t>
            </a:r>
            <a:r>
              <a:rPr lang="ru-RU" sz="2133" dirty="0">
                <a:solidFill>
                  <a:srgbClr val="961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vk.com/etofst</a:t>
            </a:r>
            <a:endParaRPr lang="ru-RU" sz="2400" dirty="0" smtClean="0"/>
          </a:p>
          <a:p>
            <a:pPr>
              <a:lnSpc>
                <a:spcPct val="85000"/>
              </a:lnSpc>
            </a:pPr>
            <a:endParaRPr lang="en-US" sz="2133" dirty="0">
              <a:solidFill>
                <a:srgbClr val="9619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Изображение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2" y="1364224"/>
            <a:ext cx="2716121" cy="174192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-1442803" y="3504811"/>
            <a:ext cx="59397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Это ФСТ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46296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>
                <a:solidFill>
                  <a:srgbClr val="B54B1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ЗАВЕДУЮЩИЕ КАФЕДР</a:t>
            </a:r>
            <a:endParaRPr lang="ru-RU" sz="4000" dirty="0">
              <a:solidFill>
                <a:srgbClr val="B54B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16"/>
          <p:cNvSpPr>
            <a:spLocks noGrp="1"/>
          </p:cNvSpPr>
          <p:nvPr>
            <p:ph idx="1"/>
          </p:nvPr>
        </p:nvSpPr>
        <p:spPr>
          <a:xfrm>
            <a:off x="3639671" y="1600203"/>
            <a:ext cx="7225553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журналистики 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медиакоммуникаций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307)</a:t>
            </a:r>
          </a:p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КИМ Максим Николаевич</a:t>
            </a:r>
          </a:p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335-94-94 (доб. 2257)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kim-mn@ranepa.ru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социальных технологий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203)</a:t>
            </a:r>
          </a:p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ВЕТРЕНКО Инна Александровна</a:t>
            </a:r>
          </a:p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335-94-94 (доб. 2242)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vetrenko-ia@ranepa.ru</a:t>
            </a:r>
            <a:r>
              <a:rPr lang="ru-RU" sz="2000" b="1" dirty="0">
                <a:latin typeface="HeliosCond" pitchFamily="50" charset="0"/>
              </a:rPr>
              <a:t>	</a:t>
            </a:r>
            <a:endParaRPr lang="en-US" sz="2000" dirty="0">
              <a:latin typeface="HeliosCond" pitchFamily="50" charset="0"/>
            </a:endParaRPr>
          </a:p>
          <a:p>
            <a:pPr marL="0" indent="0">
              <a:buNone/>
            </a:pPr>
            <a:endParaRPr lang="en-US" b="1" dirty="0">
              <a:latin typeface="HeliosCond" pitchFamily="50" charset="0"/>
            </a:endParaRPr>
          </a:p>
          <a:p>
            <a:pPr marL="0" indent="0">
              <a:buNone/>
            </a:pPr>
            <a:endParaRPr lang="en-US" sz="2000" dirty="0">
              <a:latin typeface="HeliosCond" pitchFamily="50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4" b="20155"/>
          <a:stretch/>
        </p:blipFill>
        <p:spPr bwMode="auto">
          <a:xfrm>
            <a:off x="609601" y="1417638"/>
            <a:ext cx="2313904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02091"/>
            <a:ext cx="231390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2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205882" cy="1143000"/>
          </a:xfrm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rgbClr val="B54B1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ДИРЕКТОРА ОБРАЗОВАТЕЛЬНЫХ ПРОГРАММ</a:t>
            </a:r>
            <a:endParaRPr lang="ru-RU" sz="4000" dirty="0">
              <a:solidFill>
                <a:srgbClr val="B54B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16"/>
          <p:cNvSpPr>
            <a:spLocks noGrp="1"/>
          </p:cNvSpPr>
          <p:nvPr>
            <p:ph idx="1"/>
          </p:nvPr>
        </p:nvSpPr>
        <p:spPr>
          <a:xfrm>
            <a:off x="3823141" y="1600203"/>
            <a:ext cx="8165659" cy="510539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иректор образовательной программы 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«Журналистика» </a:t>
            </a:r>
          </a:p>
          <a:p>
            <a:pPr marL="0" indent="0" algn="ctr">
              <a:buNone/>
            </a:pPr>
            <a:r>
              <a:rPr lang="ru-RU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РАМЕНСКИЙ Петр Александрович </a:t>
            </a:r>
          </a:p>
          <a:p>
            <a:pPr marL="0" indent="0" algn="ctr">
              <a:buNone/>
            </a:pP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335-94-94 (доб. 2256)</a:t>
            </a:r>
            <a:b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" sz="37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ramenskiy-pa@ranepa.ru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403</a:t>
            </a:r>
            <a:endParaRPr lang="ru-RU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образовательной 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«Реклама 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связи с 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общественностью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магистратуры «Консалтинг и </a:t>
            </a:r>
            <a:r>
              <a:rPr lang="ru-RU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репутационный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менеджмент в рекламе и связях с 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общественностью»</a:t>
            </a:r>
            <a:endParaRPr lang="ru-RU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ГРИШАНИН Никита Владимирович </a:t>
            </a:r>
          </a:p>
          <a:p>
            <a:pPr marL="0" indent="0" algn="ctr">
              <a:buNone/>
            </a:pP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335-94-94 (доб. 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2256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grishanin-nv@ranepa.ru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dirty="0">
              <a:latin typeface="HeliosCond" pitchFamily="50" charset="0"/>
            </a:endParaRPr>
          </a:p>
          <a:p>
            <a:pPr marL="0" indent="0">
              <a:buNone/>
            </a:pPr>
            <a:endParaRPr lang="en-US" sz="2000" dirty="0">
              <a:latin typeface="HeliosCond" pitchFamily="50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83" y="4169455"/>
            <a:ext cx="2846601" cy="22916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84" y="1600203"/>
            <a:ext cx="2846600" cy="225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1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205882" cy="1143000"/>
          </a:xfrm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rgbClr val="B54B1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ДИРЕКТОРА ОБРАЗОВАТЕЛЬНЫХ ПРОГРАММ</a:t>
            </a:r>
            <a:endParaRPr lang="ru-RU" sz="4000" dirty="0">
              <a:solidFill>
                <a:srgbClr val="B54B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16"/>
          <p:cNvSpPr>
            <a:spLocks noGrp="1"/>
          </p:cNvSpPr>
          <p:nvPr>
            <p:ph idx="1"/>
          </p:nvPr>
        </p:nvSpPr>
        <p:spPr>
          <a:xfrm>
            <a:off x="3639671" y="1600203"/>
            <a:ext cx="8175811" cy="509088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образовательной 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  <a:p>
            <a:pPr marL="0" indent="0" algn="ctr">
              <a:buNone/>
            </a:pP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работа», «Социология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 algn="ctr">
              <a:buNone/>
            </a:pPr>
            <a:r>
              <a:rPr lang="ru-RU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БАЙЕР Юлия </a:t>
            </a:r>
            <a:r>
              <a:rPr lang="ru-RU" sz="3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Паулевна</a:t>
            </a:r>
            <a:r>
              <a:rPr lang="ru-RU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bayer-yp@ranepa.ru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303</a:t>
            </a:r>
            <a:endParaRPr lang="ru-RU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образовательной 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  <a:p>
            <a:pPr marL="0" indent="0" algn="ctr">
              <a:buNone/>
            </a:pP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персоналом», «Психология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r>
              <a:rPr lang="ru-RU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ОГАРЕВА Екатерина Ивановна</a:t>
            </a:r>
          </a:p>
          <a:p>
            <a:pPr marL="0" indent="0" algn="ctr">
              <a:buNone/>
            </a:pP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ogareva-ei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 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ranepa.ru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303</a:t>
            </a:r>
            <a:endParaRPr lang="ru-RU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dirty="0">
              <a:latin typeface="HeliosCond" pitchFamily="50" charset="0"/>
            </a:endParaRPr>
          </a:p>
          <a:p>
            <a:pPr marL="0" indent="0">
              <a:buNone/>
            </a:pPr>
            <a:endParaRPr lang="en-US" sz="2000" dirty="0">
              <a:latin typeface="HeliosCond" pitchFamily="50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59" y="1103085"/>
            <a:ext cx="2500606" cy="25109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59" y="3962400"/>
            <a:ext cx="2500605" cy="272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5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37029"/>
            <a:ext cx="10972800" cy="1029148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B54B1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ОРГАНИЗАЦИОННЫЙ ОТДЕЛ</a:t>
            </a:r>
            <a:endParaRPr lang="ru-RU" sz="4000" dirty="0">
              <a:solidFill>
                <a:srgbClr val="B54B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16"/>
          <p:cNvSpPr>
            <a:spLocks noGrp="1"/>
          </p:cNvSpPr>
          <p:nvPr>
            <p:ph sz="half" idx="1"/>
          </p:nvPr>
        </p:nvSpPr>
        <p:spPr>
          <a:xfrm>
            <a:off x="3251200" y="1799771"/>
            <a:ext cx="4485104" cy="444137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КОСАНЕВА Ольга Николаевна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335-94-94 (доб. 2218)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kosaneva-on@ranepa.ru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316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buNone/>
            </a:pPr>
            <a:endParaRPr lang="en-US" dirty="0">
              <a:latin typeface="HeliosCond" pitchFamily="50" charset="0"/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sz="half" idx="2"/>
          </p:nvPr>
        </p:nvSpPr>
        <p:spPr>
          <a:xfrm>
            <a:off x="7869334" y="1799770"/>
            <a:ext cx="4104951" cy="468811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Взаимодействие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со студентами по вопросам:</a:t>
            </a:r>
          </a:p>
          <a:p>
            <a:pPr algn="ctr">
              <a:spcBef>
                <a:spcPts val="1200"/>
              </a:spcBef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на социальные стипендии,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приказов по студенческому контингенту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34652" t="14411" r="32513" b="10365"/>
          <a:stretch/>
        </p:blipFill>
        <p:spPr>
          <a:xfrm>
            <a:off x="363669" y="2032000"/>
            <a:ext cx="2535036" cy="321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0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622" y="391885"/>
            <a:ext cx="10972800" cy="1257975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B54B1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ОРГАНИЗАЦИОННЫЙ ОТДЕЛ </a:t>
            </a:r>
            <a:br>
              <a:rPr lang="ru-RU" sz="4000" b="1" i="1" dirty="0" smtClean="0">
                <a:solidFill>
                  <a:srgbClr val="B54B1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200" b="1" i="1" dirty="0" smtClean="0">
                <a:solidFill>
                  <a:srgbClr val="B54B1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ru-RU" sz="3200" b="1" i="1" dirty="0" smtClean="0">
                <a:solidFill>
                  <a:srgbClr val="B54B1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кабинеты 308, 317)</a:t>
            </a:r>
            <a:endParaRPr lang="ru-RU" sz="3200" dirty="0">
              <a:solidFill>
                <a:srgbClr val="B54B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16"/>
          <p:cNvSpPr>
            <a:spLocks noGrp="1"/>
          </p:cNvSpPr>
          <p:nvPr>
            <p:ph sz="half" idx="1"/>
          </p:nvPr>
        </p:nvSpPr>
        <p:spPr>
          <a:xfrm>
            <a:off x="2699656" y="1649860"/>
            <a:ext cx="4187729" cy="499172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отдела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ВИНОГРАДОВА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Олеся Александровна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335-94-94 (доб. 2223)</a:t>
            </a:r>
            <a:b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vinogradova-oa@ranepa.ru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Кристина </a:t>
            </a:r>
            <a:r>
              <a:rPr lang="ru-RU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Далевна</a:t>
            </a:r>
            <a:endParaRPr lang="ru-RU" sz="2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335-94-94 (доб. 2224)</a:t>
            </a:r>
            <a:b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petrova-kd@ranepa.ru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КУЗЬМИНА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Алена Вячеславовна</a:t>
            </a: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335-94-94 (доб.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2239)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kuzmina-av@ranepa.ru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ru-RU" sz="23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3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buNone/>
            </a:pPr>
            <a:endParaRPr lang="en-US" sz="2300" dirty="0" smtClean="0">
              <a:latin typeface="HeliosCond" pitchFamily="50" charset="0"/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sz="half" idx="2"/>
          </p:nvPr>
        </p:nvSpPr>
        <p:spPr>
          <a:xfrm>
            <a:off x="7089112" y="1828799"/>
            <a:ext cx="4908156" cy="445925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со студентами 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ts val="1200"/>
              </a:spcBef>
              <a:buFontTx/>
              <a:buChar char="-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внутреннего распорядка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>
              <a:spcBef>
                <a:spcPts val="1200"/>
              </a:spcBef>
              <a:buFontTx/>
              <a:buChar char="-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успеваемости студентов;</a:t>
            </a:r>
          </a:p>
          <a:p>
            <a:pPr algn="ctr">
              <a:spcBef>
                <a:spcPts val="1200"/>
              </a:spcBef>
              <a:buFontTx/>
              <a:buChar char="-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справок-вызовов и справок-подтверждений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заочникам и аспирантам 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т.п.</a:t>
            </a:r>
          </a:p>
          <a:p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6" t="18188" r="36506" b="36716"/>
          <a:stretch/>
        </p:blipFill>
        <p:spPr bwMode="auto">
          <a:xfrm>
            <a:off x="538055" y="1181002"/>
            <a:ext cx="1682631" cy="161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/>
          <a:srcRect l="42736" t="23755" r="45831" b="51244"/>
          <a:stretch/>
        </p:blipFill>
        <p:spPr>
          <a:xfrm>
            <a:off x="538055" y="5080420"/>
            <a:ext cx="1682631" cy="1614458"/>
          </a:xfrm>
          <a:prstGeom prst="rect">
            <a:avLst/>
          </a:prstGeom>
        </p:spPr>
      </p:pic>
      <p:pic>
        <p:nvPicPr>
          <p:cNvPr id="1026" name="Picture 2" descr="Предварительный просмотр изображения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55" y="3013656"/>
            <a:ext cx="1682631" cy="172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33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sun9-71.userapi.com/c837733/v837733769/54cca/ODhvwF4S5No.jpg"/>
          <p:cNvPicPr>
            <a:picLocks noChangeAspect="1" noChangeArrowheads="1"/>
          </p:cNvPicPr>
          <p:nvPr/>
        </p:nvPicPr>
        <p:blipFill>
          <a:blip r:embed="rId2" cstate="print"/>
          <a:srcRect l="10566" t="6020" r="6635" b="11394"/>
          <a:stretch>
            <a:fillRect/>
          </a:stretch>
        </p:blipFill>
        <p:spPr bwMode="auto">
          <a:xfrm>
            <a:off x="372534" y="1352282"/>
            <a:ext cx="1842632" cy="19060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5771"/>
            <a:ext cx="10972800" cy="698333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B54B1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УЧЕБНЫЙ ОТДЕЛ</a:t>
            </a:r>
            <a:endParaRPr lang="ru-RU" sz="4000" dirty="0">
              <a:solidFill>
                <a:srgbClr val="B54B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16"/>
          <p:cNvSpPr>
            <a:spLocks noGrp="1"/>
          </p:cNvSpPr>
          <p:nvPr>
            <p:ph sz="half" idx="1"/>
          </p:nvPr>
        </p:nvSpPr>
        <p:spPr>
          <a:xfrm>
            <a:off x="2598057" y="1352282"/>
            <a:ext cx="5733143" cy="5179147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расписаний</a:t>
            </a:r>
          </a:p>
          <a:p>
            <a:pPr marL="0" indent="0" algn="ctr">
              <a:buNone/>
            </a:pPr>
            <a:endParaRPr lang="en-US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БОРОДИНА Екатерина Геннадьевна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401)</a:t>
            </a: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335-94-94 (</a:t>
            </a:r>
            <a:r>
              <a:rPr lang="ru-RU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2206)</a:t>
            </a:r>
            <a:b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borodina-eg@ranepa.ru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ШАТРОВА Людмила </a:t>
            </a:r>
            <a:r>
              <a:rPr lang="ru-RU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Иллиодоровна</a:t>
            </a:r>
            <a:endParaRPr 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402)</a:t>
            </a:r>
          </a:p>
          <a:p>
            <a:pPr marL="0" indent="0" algn="ctr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335-94-94 (доб. 2253)</a:t>
            </a:r>
            <a:b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shatrova-li@ranepa.ru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2000" dirty="0" smtClean="0">
              <a:latin typeface="HeliosCond" pitchFamily="50" charset="0"/>
            </a:endParaRPr>
          </a:p>
          <a:p>
            <a:pPr marL="0" indent="0">
              <a:buNone/>
            </a:pPr>
            <a:endParaRPr lang="en-US" b="1" dirty="0" smtClean="0">
              <a:latin typeface="HeliosCond" pitchFamily="50" charset="0"/>
            </a:endParaRPr>
          </a:p>
          <a:p>
            <a:pPr marL="0" indent="0">
              <a:buNone/>
            </a:pPr>
            <a:endParaRPr lang="en-US" sz="2000" dirty="0" smtClean="0">
              <a:latin typeface="HeliosCond" pitchFamily="50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8" r="16518"/>
          <a:stretch/>
        </p:blipFill>
        <p:spPr bwMode="auto">
          <a:xfrm>
            <a:off x="372534" y="3902299"/>
            <a:ext cx="1842632" cy="213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3672114" cy="506185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ru-RU" sz="9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вопросов,   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ru-RU" sz="9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связанных с:</a:t>
            </a:r>
          </a:p>
          <a:p>
            <a:pPr algn="ctr">
              <a:spcBef>
                <a:spcPts val="1200"/>
              </a:spcBef>
              <a:buFontTx/>
              <a:buChar char="-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текущим расписанием;</a:t>
            </a:r>
          </a:p>
          <a:p>
            <a:pPr algn="ctr">
              <a:spcBef>
                <a:spcPts val="1200"/>
              </a:spcBef>
              <a:buFontTx/>
              <a:buChar char="-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временем проведения занятий;</a:t>
            </a:r>
          </a:p>
          <a:p>
            <a:pPr algn="ctr">
              <a:spcBef>
                <a:spcPts val="1200"/>
              </a:spcBef>
              <a:buFontTx/>
              <a:buChar char="-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форматом/платформой проведения занятий;</a:t>
            </a:r>
          </a:p>
          <a:p>
            <a:pPr algn="ctr">
              <a:spcBef>
                <a:spcPts val="1200"/>
              </a:spcBef>
              <a:buFontTx/>
              <a:buChar char="-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отсутствием преподавателя </a:t>
            </a:r>
            <a:b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занятии;</a:t>
            </a:r>
          </a:p>
          <a:p>
            <a:pPr algn="ctr">
              <a:spcBef>
                <a:spcPts val="1200"/>
              </a:spcBef>
              <a:buFontTx/>
              <a:buChar char="-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аудиторным фондом и т.п.</a:t>
            </a:r>
          </a:p>
          <a:p>
            <a:endParaRPr lang="ru-RU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34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2810</TotalTime>
  <Words>1823</Words>
  <Application>Microsoft Office PowerPoint</Application>
  <PresentationFormat>Широкоэкранный</PresentationFormat>
  <Paragraphs>285</Paragraphs>
  <Slides>32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Arial</vt:lpstr>
      <vt:lpstr>Avenir Light</vt:lpstr>
      <vt:lpstr>Calibri</vt:lpstr>
      <vt:lpstr>HeliosCond</vt:lpstr>
      <vt:lpstr>Tahoma</vt:lpstr>
      <vt:lpstr>Times New Roman</vt:lpstr>
      <vt:lpstr>Wingdings</vt:lpstr>
      <vt:lpstr>Тема Office</vt:lpstr>
      <vt:lpstr>Презентация PowerPoint</vt:lpstr>
      <vt:lpstr>РУКОВОДСТВО ФАКУЛЬТЕТА</vt:lpstr>
      <vt:lpstr>ЗАМЕСТИТЕЛИ ДЕКАНА</vt:lpstr>
      <vt:lpstr>ЗАВЕДУЮЩИЕ КАФЕДР</vt:lpstr>
      <vt:lpstr>ДИРЕКТОРА ОБРАЗОВАТЕЛЬНЫХ ПРОГРАММ</vt:lpstr>
      <vt:lpstr>ДИРЕКТОРА ОБРАЗОВАТЕЛЬНЫХ ПРОГРАММ</vt:lpstr>
      <vt:lpstr>ОРГАНИЗАЦИОННЫЙ ОТДЕЛ</vt:lpstr>
      <vt:lpstr>ОРГАНИЗАЦИОННЫЙ ОТДЕЛ  (кабинеты 308, 317)</vt:lpstr>
      <vt:lpstr>УЧЕБНЫЙ ОТДЕЛ</vt:lpstr>
      <vt:lpstr>Презентация PowerPoint</vt:lpstr>
      <vt:lpstr>РЕЖИМ ЗАНЯТИЙ</vt:lpstr>
      <vt:lpstr>МЕДИЦИНСКИЙ ПУНКТ</vt:lpstr>
      <vt:lpstr>Презентация PowerPoint</vt:lpstr>
      <vt:lpstr>Презентация PowerPoint</vt:lpstr>
      <vt:lpstr>Презентация PowerPoint</vt:lpstr>
      <vt:lpstr>Компенсации льготникам</vt:lpstr>
      <vt:lpstr>Презентация PowerPoint</vt:lpstr>
      <vt:lpstr>СКИДКИ ПО ОПЛАТЕ ОБУЧЕНИЯ</vt:lpstr>
      <vt:lpstr>СКИДКИ ПО ОПЛАТЕ ОБУЧЕНИЯ</vt:lpstr>
      <vt:lpstr>ЭЛЕКРОННАЯ  ИНФОРМАЦИОННО-ОБРАЗОВАТЕЛЬНАЯ СРЕДА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ИНОСТРАННЫМ ГРАЖДАНАМ</vt:lpstr>
      <vt:lpstr>Презентация PowerPoint</vt:lpstr>
      <vt:lpstr>УЧЕБНЫЕ ВЫЕЗДЫ  «ВВЕДЕНИЕ В ПРОФЕССИЮ»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Торжественная церемония вручения дипломов выпускникам  факультета социальных технологий  СЗИУ РАНХиГС   Санкт-Петербург, 2016</dc:title>
  <dc:creator>Alexander Startsev</dc:creator>
  <cp:lastModifiedBy>Шубина Ирина Витальевна</cp:lastModifiedBy>
  <cp:revision>180</cp:revision>
  <dcterms:created xsi:type="dcterms:W3CDTF">2016-07-08T00:40:59Z</dcterms:created>
  <dcterms:modified xsi:type="dcterms:W3CDTF">2022-08-31T17:26:06Z</dcterms:modified>
</cp:coreProperties>
</file>