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8" r:id="rId8"/>
    <p:sldId id="269" r:id="rId9"/>
    <p:sldId id="270" r:id="rId10"/>
  </p:sldIdLst>
  <p:sldSz cx="7620000" cy="5715000"/>
  <p:notesSz cx="6858000" cy="9144000"/>
  <p:embeddedFontLst>
    <p:embeddedFont>
      <p:font typeface="Asap" panose="020B0604020202020204" charset="0"/>
      <p:regular r:id="rId11"/>
      <p:bold r:id="rId12"/>
      <p:italic r:id="rId13"/>
      <p:boldItalic r:id="rId14"/>
    </p:embeddedFont>
    <p:embeddedFont>
      <p:font typeface="Bad Script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Fredoka One" panose="020B0604020202020204" charset="0"/>
      <p:regular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Montserrat" panose="00000500000000000000" pitchFamily="2" charset="-52"/>
      <p:regular r:id="rId27"/>
      <p:bold r:id="rId28"/>
      <p:italic r:id="rId29"/>
      <p:boldItalic r:id="rId30"/>
    </p:embeddedFont>
    <p:embeddedFont>
      <p:font typeface="Segoe Print" panose="02000600000000000000" pitchFamily="2" charset="0"/>
      <p:regular r:id="rId31"/>
      <p:bold r:id="rId32"/>
    </p:embeddedFont>
    <p:embeddedFont>
      <p:font typeface="Yokawerad" panose="00000A03000000000000" charset="-52"/>
      <p:regular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3465"/>
  </p:normalViewPr>
  <p:slideViewPr>
    <p:cSldViewPr snapToGrid="0" snapToObjects="1">
      <p:cViewPr varScale="1">
        <p:scale>
          <a:sx n="96" d="100"/>
          <a:sy n="96" d="100"/>
        </p:scale>
        <p:origin x="194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21" Type="http://schemas.openxmlformats.org/officeDocument/2006/relationships/font" Target="fonts/font1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53" y="936861"/>
            <a:ext cx="6487795" cy="1992983"/>
          </a:xfrm>
        </p:spPr>
        <p:txBody>
          <a:bodyPr anchor="b"/>
          <a:lstStyle>
            <a:lvl1pPr algn="ctr"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088" y="3006701"/>
            <a:ext cx="5724525" cy="1382101"/>
          </a:xfrm>
        </p:spPr>
        <p:txBody>
          <a:bodyPr/>
          <a:lstStyle>
            <a:lvl1pPr marL="0" indent="0" algn="ctr">
              <a:buNone/>
              <a:defRPr sz="2003"/>
            </a:lvl1pPr>
            <a:lvl2pPr marL="381625" indent="0" algn="ctr">
              <a:buNone/>
              <a:defRPr sz="1669"/>
            </a:lvl2pPr>
            <a:lvl3pPr marL="763250" indent="0" algn="ctr">
              <a:buNone/>
              <a:defRPr sz="1502"/>
            </a:lvl3pPr>
            <a:lvl4pPr marL="1144875" indent="0" algn="ctr">
              <a:buNone/>
              <a:defRPr sz="1336"/>
            </a:lvl4pPr>
            <a:lvl5pPr marL="1526499" indent="0" algn="ctr">
              <a:buNone/>
              <a:defRPr sz="1336"/>
            </a:lvl5pPr>
            <a:lvl6pPr marL="1908124" indent="0" algn="ctr">
              <a:buNone/>
              <a:defRPr sz="1336"/>
            </a:lvl6pPr>
            <a:lvl7pPr marL="2289749" indent="0" algn="ctr">
              <a:buNone/>
              <a:defRPr sz="1336"/>
            </a:lvl7pPr>
            <a:lvl8pPr marL="2671374" indent="0" algn="ctr">
              <a:buNone/>
              <a:defRPr sz="1336"/>
            </a:lvl8pPr>
            <a:lvl9pPr marL="3052999" indent="0" algn="ctr">
              <a:buNone/>
              <a:defRPr sz="133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0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4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62151" y="304778"/>
            <a:ext cx="1645801" cy="48512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4749" y="304778"/>
            <a:ext cx="4841994" cy="48512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4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8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73" y="1427158"/>
            <a:ext cx="6583204" cy="2381243"/>
          </a:xfrm>
        </p:spPr>
        <p:txBody>
          <a:bodyPr anchor="b"/>
          <a:lstStyle>
            <a:lvl1pPr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73" y="3830928"/>
            <a:ext cx="6583204" cy="1252239"/>
          </a:xfrm>
        </p:spPr>
        <p:txBody>
          <a:bodyPr/>
          <a:lstStyle>
            <a:lvl1pPr marL="0" indent="0">
              <a:buNone/>
              <a:defRPr sz="2003">
                <a:solidFill>
                  <a:schemeClr val="tx1"/>
                </a:solidFill>
              </a:defRPr>
            </a:lvl1pPr>
            <a:lvl2pPr marL="381625" indent="0">
              <a:buNone/>
              <a:defRPr sz="1669">
                <a:solidFill>
                  <a:schemeClr val="tx1">
                    <a:tint val="75000"/>
                  </a:schemeClr>
                </a:solidFill>
              </a:defRPr>
            </a:lvl2pPr>
            <a:lvl3pPr marL="76325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3pPr>
            <a:lvl4pPr marL="1144875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4pPr>
            <a:lvl5pPr marL="15264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5pPr>
            <a:lvl6pPr marL="190812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6pPr>
            <a:lvl7pPr marL="228974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7pPr>
            <a:lvl8pPr marL="267137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8pPr>
            <a:lvl9pPr marL="30529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4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748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4054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04779"/>
            <a:ext cx="6583204" cy="11064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43" y="1403304"/>
            <a:ext cx="3228989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43" y="2091042"/>
            <a:ext cx="3228989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4055" y="1403304"/>
            <a:ext cx="3244892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4055" y="2091042"/>
            <a:ext cx="3244892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892" y="824227"/>
            <a:ext cx="3864054" cy="4068123"/>
          </a:xfrm>
        </p:spPr>
        <p:txBody>
          <a:bodyPr/>
          <a:lstStyle>
            <a:lvl1pPr>
              <a:defRPr sz="2671"/>
            </a:lvl1pPr>
            <a:lvl2pPr>
              <a:defRPr sz="2337"/>
            </a:lvl2pPr>
            <a:lvl3pPr>
              <a:defRPr sz="2003"/>
            </a:lvl3pPr>
            <a:lvl4pPr>
              <a:defRPr sz="1669"/>
            </a:lvl4pPr>
            <a:lvl5pPr>
              <a:defRPr sz="1669"/>
            </a:lvl5pPr>
            <a:lvl6pPr>
              <a:defRPr sz="1669"/>
            </a:lvl6pPr>
            <a:lvl7pPr>
              <a:defRPr sz="1669"/>
            </a:lvl7pPr>
            <a:lvl8pPr>
              <a:defRPr sz="1669"/>
            </a:lvl8pPr>
            <a:lvl9pPr>
              <a:defRPr sz="16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3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44892" y="824227"/>
            <a:ext cx="3864054" cy="4068123"/>
          </a:xfrm>
        </p:spPr>
        <p:txBody>
          <a:bodyPr anchor="t"/>
          <a:lstStyle>
            <a:lvl1pPr marL="0" indent="0">
              <a:buNone/>
              <a:defRPr sz="2671"/>
            </a:lvl1pPr>
            <a:lvl2pPr marL="381625" indent="0">
              <a:buNone/>
              <a:defRPr sz="2337"/>
            </a:lvl2pPr>
            <a:lvl3pPr marL="763250" indent="0">
              <a:buNone/>
              <a:defRPr sz="2003"/>
            </a:lvl3pPr>
            <a:lvl4pPr marL="1144875" indent="0">
              <a:buNone/>
              <a:defRPr sz="1669"/>
            </a:lvl4pPr>
            <a:lvl5pPr marL="1526499" indent="0">
              <a:buNone/>
              <a:defRPr sz="1669"/>
            </a:lvl5pPr>
            <a:lvl6pPr marL="1908124" indent="0">
              <a:buNone/>
              <a:defRPr sz="1669"/>
            </a:lvl6pPr>
            <a:lvl7pPr marL="2289749" indent="0">
              <a:buNone/>
              <a:defRPr sz="1669"/>
            </a:lvl7pPr>
            <a:lvl8pPr marL="2671374" indent="0">
              <a:buNone/>
              <a:defRPr sz="1669"/>
            </a:lvl8pPr>
            <a:lvl9pPr marL="3052999" indent="0">
              <a:buNone/>
              <a:defRPr sz="166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748" y="304779"/>
            <a:ext cx="6583204" cy="110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748" y="1523890"/>
            <a:ext cx="6583204" cy="363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4748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50DF-CD20-6846-B942-C3FE0C0FE064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332" y="5305788"/>
            <a:ext cx="2576036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0594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3250" rtl="0" eaLnBrk="1" latinLnBrk="0" hangingPunct="1">
        <a:lnSpc>
          <a:spcPct val="90000"/>
        </a:lnSpc>
        <a:spcBef>
          <a:spcPct val="0"/>
        </a:spcBef>
        <a:buNone/>
        <a:defRPr sz="36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812" indent="-190812" algn="l" defTabSz="763250" rtl="0" eaLnBrk="1" latinLnBrk="0" hangingPunct="1">
        <a:lnSpc>
          <a:spcPct val="90000"/>
        </a:lnSpc>
        <a:spcBef>
          <a:spcPts val="835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724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2pPr>
      <a:lvl3pPr marL="95406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9" kern="1200">
          <a:solidFill>
            <a:schemeClr val="tx1"/>
          </a:solidFill>
          <a:latin typeface="+mn-lt"/>
          <a:ea typeface="+mn-ea"/>
          <a:cs typeface="+mn-cs"/>
        </a:defRPr>
      </a:lvl3pPr>
      <a:lvl4pPr marL="133568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71731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20989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48056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862186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24381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1pPr>
      <a:lvl2pPr marL="38162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2pPr>
      <a:lvl3pPr marL="76325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3pPr>
      <a:lvl4pPr marL="114487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5264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190812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28974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67137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0529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mailto:ogareva-ei@ranepa.r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ayer-yp@ranepa.ru" TargetMode="External"/><Relationship Id="rId5" Type="http://schemas.openxmlformats.org/officeDocument/2006/relationships/hyperlink" Target="mailto:vetrenko-ia@ranepa.ru" TargetMode="Externa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3111" y="0"/>
            <a:ext cx="7620000" cy="5715000"/>
            <a:chOff x="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24">
                <a:alpha val="10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214684" y="2313830"/>
            <a:ext cx="6758609" cy="131103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ctr">
              <a:lnSpc>
                <a:spcPts val="3525"/>
              </a:lnSpc>
            </a:pPr>
            <a:r>
              <a:rPr lang="ru-RU" sz="2800" dirty="0">
                <a:solidFill>
                  <a:srgbClr val="FFFFFF">
                    <a:alpha val="100000"/>
                  </a:srgbClr>
                </a:solidFill>
                <a:latin typeface="Yokawerad"/>
              </a:rPr>
              <a:t>Социология политики и управления</a:t>
            </a:r>
          </a:p>
          <a:p>
            <a:pPr algn="ctr">
              <a:lnSpc>
                <a:spcPts val="3525"/>
              </a:lnSpc>
            </a:pPr>
            <a:r>
              <a:rPr lang="ru-RU" sz="2800" b="0" i="0" spc="0" dirty="0">
                <a:solidFill>
                  <a:srgbClr val="FFFFFF">
                    <a:alpha val="100000"/>
                  </a:srgbClr>
                </a:solidFill>
                <a:latin typeface="Yokawerad"/>
              </a:rPr>
              <a:t>Очная форма – 2 года</a:t>
            </a:r>
          </a:p>
          <a:p>
            <a:pPr algn="ctr">
              <a:lnSpc>
                <a:spcPts val="3525"/>
              </a:lnSpc>
            </a:pPr>
            <a:r>
              <a:rPr lang="ru-RU" sz="2800" dirty="0">
                <a:solidFill>
                  <a:srgbClr val="FFFFFF">
                    <a:alpha val="100000"/>
                  </a:srgbClr>
                </a:solidFill>
                <a:latin typeface="Yokawerad"/>
              </a:rPr>
              <a:t>Заочная – 2, 6 года</a:t>
            </a:r>
            <a:endParaRPr lang="en-US" sz="2800" b="0" i="0" spc="0" dirty="0">
              <a:solidFill>
                <a:srgbClr val="FFFFFF">
                  <a:alpha val="100000"/>
                </a:srgbClr>
              </a:solidFill>
              <a:latin typeface="Yokawera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2959" y="1623994"/>
            <a:ext cx="6249725" cy="1402411"/>
          </a:xfrm>
          <a:prstGeom prst="rect">
            <a:avLst/>
          </a:prstGeom>
        </p:spPr>
        <p:txBody>
          <a:bodyPr lIns="0" tIns="72000" rIns="0" bIns="0" rtlCol="0" anchor="t"/>
          <a:lstStyle/>
          <a:p>
            <a:pPr algn="ctr">
              <a:lnSpc>
                <a:spcPts val="5100"/>
              </a:lnSpc>
            </a:pPr>
            <a:r>
              <a:rPr lang="ru-RU" sz="3600" b="1" i="0" spc="0" dirty="0">
                <a:solidFill>
                  <a:srgbClr val="FFFFFF">
                    <a:alpha val="100000"/>
                  </a:srgbClr>
                </a:solidFill>
                <a:latin typeface="Bad Script"/>
              </a:rPr>
              <a:t>Магистратура по Социологии</a:t>
            </a:r>
            <a:endParaRPr lang="en-US" sz="3600" b="1" i="0" spc="0" dirty="0">
              <a:solidFill>
                <a:srgbClr val="FFFFFF">
                  <a:alpha val="100000"/>
                </a:srgbClr>
              </a:solidFill>
              <a:latin typeface="Bad Script"/>
            </a:endParaRPr>
          </a:p>
        </p:txBody>
      </p:sp>
      <p:grpSp>
        <p:nvGrpSpPr>
          <p:cNvPr id="7" name="Group 7"/>
          <p:cNvGrpSpPr/>
          <p:nvPr/>
        </p:nvGrpSpPr>
        <p:grpSpPr>
          <a:xfrm rot="20682120">
            <a:off x="-2668368" y="2659449"/>
            <a:ext cx="4679511" cy="4753789"/>
            <a:chOff x="-2668368" y="2659449"/>
            <a:chExt cx="4679511" cy="4753789"/>
          </a:xfrm>
        </p:grpSpPr>
        <p:sp>
          <p:nvSpPr>
            <p:cNvPr id="6" name="Freeform 6"/>
            <p:cNvSpPr/>
            <p:nvPr/>
          </p:nvSpPr>
          <p:spPr>
            <a:xfrm>
              <a:off x="-2668368" y="2659449"/>
              <a:ext cx="4679511" cy="4753789"/>
            </a:xfrm>
            <a:custGeom>
              <a:avLst/>
              <a:gdLst/>
              <a:ahLst/>
              <a:cxnLst/>
              <a:rect l="0" t="0" r="0" b="0"/>
              <a:pathLst>
                <a:path w="300893" h="304808">
                  <a:moveTo>
                    <a:pt x="246884" y="151676"/>
                  </a:moveTo>
                  <a:cubicBezTo>
                    <a:pt x="252846" y="124701"/>
                    <a:pt x="250170" y="94507"/>
                    <a:pt x="234568" y="63656"/>
                  </a:cubicBezTo>
                  <a:cubicBezTo>
                    <a:pt x="222585" y="39957"/>
                    <a:pt x="202688" y="21317"/>
                    <a:pt x="178189" y="11058"/>
                  </a:cubicBezTo>
                  <a:cubicBezTo>
                    <a:pt x="68585" y="-34843"/>
                    <a:pt x="-35599" y="70085"/>
                    <a:pt x="11711" y="179737"/>
                  </a:cubicBezTo>
                  <a:cubicBezTo>
                    <a:pt x="20132" y="199244"/>
                    <a:pt x="34429" y="215560"/>
                    <a:pt x="52298" y="227057"/>
                  </a:cubicBezTo>
                  <a:cubicBezTo>
                    <a:pt x="83873" y="247383"/>
                    <a:pt x="114448" y="252536"/>
                    <a:pt x="142118" y="248583"/>
                  </a:cubicBezTo>
                  <a:cubicBezTo>
                    <a:pt x="151481" y="247250"/>
                    <a:pt x="160244" y="252727"/>
                    <a:pt x="163959" y="261433"/>
                  </a:cubicBezTo>
                  <a:cubicBezTo>
                    <a:pt x="179552" y="297999"/>
                    <a:pt x="224700" y="318906"/>
                    <a:pt x="269496" y="293846"/>
                  </a:cubicBezTo>
                  <a:cubicBezTo>
                    <a:pt x="278488" y="288817"/>
                    <a:pt x="285641" y="281321"/>
                    <a:pt x="290556" y="272263"/>
                  </a:cubicBezTo>
                  <a:cubicBezTo>
                    <a:pt x="315102" y="227047"/>
                    <a:pt x="292956" y="181537"/>
                    <a:pt x="255371" y="166926"/>
                  </a:cubicBezTo>
                  <a:cubicBezTo>
                    <a:pt x="249132" y="164497"/>
                    <a:pt x="245436" y="158210"/>
                    <a:pt x="246884" y="151676"/>
                  </a:cubicBez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l="-85853" t="-36567" r="-25302" b="-200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1988249">
            <a:off x="5805741" y="-816766"/>
            <a:ext cx="3263420" cy="3212429"/>
            <a:chOff x="5805741" y="-816766"/>
            <a:chExt cx="3263420" cy="3212429"/>
          </a:xfrm>
        </p:grpSpPr>
        <p:sp>
          <p:nvSpPr>
            <p:cNvPr id="8" name="Freeform 8"/>
            <p:cNvSpPr/>
            <p:nvPr/>
          </p:nvSpPr>
          <p:spPr>
            <a:xfrm>
              <a:off x="5805741" y="-816766"/>
              <a:ext cx="3263420" cy="3212429"/>
            </a:xfrm>
            <a:custGeom>
              <a:avLst/>
              <a:gdLst/>
              <a:ahLst/>
              <a:cxnLst/>
              <a:rect l="0" t="0" r="0" b="0"/>
              <a:pathLst>
                <a:path w="304803" h="300680">
                  <a:moveTo>
                    <a:pt x="251272" y="272833"/>
                  </a:moveTo>
                  <a:cubicBezTo>
                    <a:pt x="196055" y="320382"/>
                    <a:pt x="129114" y="302018"/>
                    <a:pt x="104234" y="255488"/>
                  </a:cubicBezTo>
                  <a:cubicBezTo>
                    <a:pt x="83508" y="216721"/>
                    <a:pt x="103901" y="192185"/>
                    <a:pt x="40455" y="165277"/>
                  </a:cubicBezTo>
                  <a:cubicBezTo>
                    <a:pt x="-38069" y="131987"/>
                    <a:pt x="16738" y="60483"/>
                    <a:pt x="46389" y="34946"/>
                  </a:cubicBezTo>
                  <a:cubicBezTo>
                    <a:pt x="101606" y="-12603"/>
                    <a:pt x="214858" y="-19851"/>
                    <a:pt x="277008" y="65521"/>
                  </a:cubicBezTo>
                  <a:cubicBezTo>
                    <a:pt x="325500" y="132120"/>
                    <a:pt x="306488" y="225284"/>
                    <a:pt x="251272" y="272833"/>
                  </a:cubicBezTo>
                  <a:close/>
                </a:path>
              </a:pathLst>
            </a:custGeom>
            <a:blipFill>
              <a:blip r:embed="rId3">
                <a:alphaModFix/>
              </a:blip>
              <a:stretch>
                <a:fillRect l="-37500" t="1" r="-37500" b="-1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3247072" y="4099560"/>
            <a:ext cx="1790700" cy="14954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alphaModFix amt="95000"/>
          </a:blip>
          <a:srcRect/>
          <a:stretch>
            <a:fillRect/>
          </a:stretch>
        </p:blipFill>
        <p:spPr>
          <a:xfrm rot="21600000">
            <a:off x="3249089" y="38100"/>
            <a:ext cx="1110391" cy="16192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531019" y="2309813"/>
            <a:ext cx="6546113" cy="2714625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138"/>
              </a:lnSpc>
            </a:pPr>
            <a:r>
              <a:rPr lang="en-US" sz="1425" b="0" i="0" spc="0">
                <a:solidFill>
                  <a:srgbClr val="606060">
                    <a:alpha val="100000"/>
                  </a:srgbClr>
                </a:solidFill>
                <a:latin typeface="Asap"/>
              </a:rPr>
              <a:t>объединяет экспертов-практиков и исследователей в сфере социальных технологий. Кафедра реализует образовательные программы по направлениям подготовки: "Психология", "Социология", "Социальная работа" и </a:t>
            </a:r>
          </a:p>
          <a:p>
            <a:pPr algn="ctr">
              <a:lnSpc>
                <a:spcPts val="2138"/>
              </a:lnSpc>
            </a:pPr>
            <a:r>
              <a:rPr lang="en-US" sz="1425" b="0" i="0" spc="0">
                <a:solidFill>
                  <a:srgbClr val="606060">
                    <a:alpha val="100000"/>
                  </a:srgbClr>
                </a:solidFill>
                <a:latin typeface="Asap"/>
              </a:rPr>
              <a:t>"Управление персоналом" и является площадкой для проведения актуальных исследований международного и регионального значения: «Составление рейтинга влиятельности политиков Санкт-Петербурга и Ленинградской области», «Определение уровня удовлетворенности ППС дистанционным обучением», «Определение целевой аудитории и рейтинга телеканала «Санкт-Петербург», «Большие данные и развитие системы социального кредита» (совместно с Шанхайским институтом управления) и др.</a:t>
            </a:r>
          </a:p>
        </p:txBody>
      </p:sp>
      <p:sp>
        <p:nvSpPr>
          <p:cNvPr id="3" name="TextBox 3"/>
          <p:cNvSpPr txBox="1"/>
          <p:nvPr/>
        </p:nvSpPr>
        <p:spPr>
          <a:xfrm rot="21600000">
            <a:off x="2593382" y="1645627"/>
            <a:ext cx="2780796" cy="4572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00"/>
              </a:lnSpc>
            </a:pPr>
            <a:r>
              <a:rPr lang="en-US" sz="1800" b="0" i="0" spc="0">
                <a:solidFill>
                  <a:srgbClr val="FF8224">
                    <a:alpha val="100000"/>
                  </a:srgbClr>
                </a:solidFill>
                <a:latin typeface="Yokawerad"/>
              </a:rPr>
              <a:t>социальных технологий</a:t>
            </a:r>
          </a:p>
        </p:txBody>
      </p:sp>
      <p:sp>
        <p:nvSpPr>
          <p:cNvPr id="4" name="TextBox 4"/>
          <p:cNvSpPr txBox="1"/>
          <p:nvPr/>
        </p:nvSpPr>
        <p:spPr>
          <a:xfrm rot="20969661">
            <a:off x="2846234" y="1150008"/>
            <a:ext cx="2282843" cy="4000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ctr">
              <a:lnSpc>
                <a:spcPts val="3186"/>
              </a:lnSpc>
            </a:pPr>
            <a:r>
              <a:rPr lang="en-US" sz="3186" b="0" i="0" spc="0">
                <a:solidFill>
                  <a:srgbClr val="FF8224">
                    <a:alpha val="100000"/>
                  </a:srgbClr>
                </a:solidFill>
                <a:latin typeface="Bad Script"/>
              </a:rPr>
              <a:t>кафедра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1185863" y="5403056"/>
            <a:ext cx="5312625" cy="1905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0" i="0" spc="0">
                <a:solidFill>
                  <a:srgbClr val="FF8224">
                    <a:alpha val="100000"/>
                  </a:srgbClr>
                </a:solidFill>
                <a:latin typeface="Asap"/>
              </a:rPr>
              <a:t>www.fst-sziu.ru</a:t>
            </a:r>
          </a:p>
        </p:txBody>
      </p:sp>
      <p:grpSp>
        <p:nvGrpSpPr>
          <p:cNvPr id="7" name="Group 7"/>
          <p:cNvGrpSpPr/>
          <p:nvPr/>
        </p:nvGrpSpPr>
        <p:grpSpPr>
          <a:xfrm rot="7014328">
            <a:off x="6449647" y="4034087"/>
            <a:ext cx="2967491" cy="3014594"/>
            <a:chOff x="6449647" y="4034087"/>
            <a:chExt cx="2967491" cy="3014594"/>
          </a:xfrm>
        </p:grpSpPr>
        <p:sp>
          <p:nvSpPr>
            <p:cNvPr id="6" name="Freeform 6"/>
            <p:cNvSpPr/>
            <p:nvPr/>
          </p:nvSpPr>
          <p:spPr>
            <a:xfrm>
              <a:off x="6449647" y="4034087"/>
              <a:ext cx="2967491" cy="3014594"/>
            </a:xfrm>
            <a:custGeom>
              <a:avLst/>
              <a:gdLst/>
              <a:ahLst/>
              <a:cxnLst/>
              <a:rect l="0" t="0" r="0" b="0"/>
              <a:pathLst>
                <a:path w="300893" h="304808">
                  <a:moveTo>
                    <a:pt x="246884" y="151676"/>
                  </a:moveTo>
                  <a:cubicBezTo>
                    <a:pt x="252846" y="124701"/>
                    <a:pt x="250170" y="94507"/>
                    <a:pt x="234568" y="63656"/>
                  </a:cubicBezTo>
                  <a:cubicBezTo>
                    <a:pt x="222585" y="39957"/>
                    <a:pt x="202688" y="21317"/>
                    <a:pt x="178189" y="11058"/>
                  </a:cubicBezTo>
                  <a:cubicBezTo>
                    <a:pt x="68585" y="-34843"/>
                    <a:pt x="-35599" y="70085"/>
                    <a:pt x="11711" y="179737"/>
                  </a:cubicBezTo>
                  <a:cubicBezTo>
                    <a:pt x="20132" y="199244"/>
                    <a:pt x="34429" y="215560"/>
                    <a:pt x="52298" y="227057"/>
                  </a:cubicBezTo>
                  <a:cubicBezTo>
                    <a:pt x="83873" y="247383"/>
                    <a:pt x="114448" y="252536"/>
                    <a:pt x="142118" y="248583"/>
                  </a:cubicBezTo>
                  <a:cubicBezTo>
                    <a:pt x="151481" y="247250"/>
                    <a:pt x="160244" y="252727"/>
                    <a:pt x="163959" y="261433"/>
                  </a:cubicBezTo>
                  <a:cubicBezTo>
                    <a:pt x="179552" y="297999"/>
                    <a:pt x="224700" y="318906"/>
                    <a:pt x="269496" y="293846"/>
                  </a:cubicBezTo>
                  <a:cubicBezTo>
                    <a:pt x="278488" y="288817"/>
                    <a:pt x="285641" y="281321"/>
                    <a:pt x="290556" y="272263"/>
                  </a:cubicBezTo>
                  <a:cubicBezTo>
                    <a:pt x="315102" y="227047"/>
                    <a:pt x="292956" y="181537"/>
                    <a:pt x="255371" y="166926"/>
                  </a:cubicBezTo>
                  <a:cubicBezTo>
                    <a:pt x="249132" y="164497"/>
                    <a:pt x="245436" y="158210"/>
                    <a:pt x="246884" y="151676"/>
                  </a:cubicBez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l="-26189" r="-26192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 rot="16571363">
            <a:off x="-1666622" y="-1293016"/>
            <a:ext cx="3263420" cy="3212429"/>
            <a:chOff x="-1666622" y="-1293016"/>
            <a:chExt cx="3263420" cy="3212429"/>
          </a:xfrm>
        </p:grpSpPr>
        <p:sp>
          <p:nvSpPr>
            <p:cNvPr id="8" name="Freeform 8"/>
            <p:cNvSpPr/>
            <p:nvPr/>
          </p:nvSpPr>
          <p:spPr>
            <a:xfrm>
              <a:off x="-1666622" y="-1293016"/>
              <a:ext cx="3263420" cy="3212429"/>
            </a:xfrm>
            <a:custGeom>
              <a:avLst/>
              <a:gdLst/>
              <a:ahLst/>
              <a:cxnLst/>
              <a:rect l="0" t="0" r="0" b="0"/>
              <a:pathLst>
                <a:path w="304803" h="300680">
                  <a:moveTo>
                    <a:pt x="251272" y="272833"/>
                  </a:moveTo>
                  <a:cubicBezTo>
                    <a:pt x="196055" y="320382"/>
                    <a:pt x="129114" y="302018"/>
                    <a:pt x="104234" y="255488"/>
                  </a:cubicBezTo>
                  <a:cubicBezTo>
                    <a:pt x="83508" y="216721"/>
                    <a:pt x="103901" y="192185"/>
                    <a:pt x="40455" y="165277"/>
                  </a:cubicBezTo>
                  <a:cubicBezTo>
                    <a:pt x="-38069" y="131987"/>
                    <a:pt x="16738" y="60483"/>
                    <a:pt x="46389" y="34946"/>
                  </a:cubicBezTo>
                  <a:cubicBezTo>
                    <a:pt x="101606" y="-12603"/>
                    <a:pt x="214858" y="-19851"/>
                    <a:pt x="277008" y="65521"/>
                  </a:cubicBezTo>
                  <a:cubicBezTo>
                    <a:pt x="325500" y="132120"/>
                    <a:pt x="306488" y="225284"/>
                    <a:pt x="251272" y="272833"/>
                  </a:cubicBezTo>
                  <a:close/>
                </a:path>
              </a:pathLst>
            </a:custGeom>
            <a:blipFill>
              <a:blip r:embed="rId3">
                <a:alphaModFix/>
              </a:blip>
              <a:stretch>
                <a:fillRect l="-37500" t="1" r="-37500" b="-1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3323272" y="63817"/>
            <a:ext cx="1200150" cy="10477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2660057" y="1645627"/>
            <a:ext cx="2780796" cy="4572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00"/>
              </a:lnSpc>
            </a:pPr>
            <a:r>
              <a:rPr lang="en-US" sz="1800" b="0" i="0" spc="0">
                <a:solidFill>
                  <a:srgbClr val="FF8224">
                    <a:alpha val="100000"/>
                  </a:srgbClr>
                </a:solidFill>
                <a:latin typeface="Yokawerad"/>
              </a:rPr>
              <a:t>социальных технологий</a:t>
            </a:r>
          </a:p>
        </p:txBody>
      </p:sp>
      <p:sp>
        <p:nvSpPr>
          <p:cNvPr id="3" name="TextBox 3"/>
          <p:cNvSpPr txBox="1"/>
          <p:nvPr/>
        </p:nvSpPr>
        <p:spPr>
          <a:xfrm rot="20969661">
            <a:off x="2846234" y="1150008"/>
            <a:ext cx="2282843" cy="4000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ctr">
              <a:lnSpc>
                <a:spcPts val="3186"/>
              </a:lnSpc>
            </a:pPr>
            <a:r>
              <a:rPr lang="en-US" sz="3186" b="0" i="0" spc="0">
                <a:solidFill>
                  <a:srgbClr val="FF8224">
                    <a:alpha val="100000"/>
                  </a:srgbClr>
                </a:solidFill>
                <a:latin typeface="Bad Script"/>
              </a:rPr>
              <a:t>кафедра</a:t>
            </a:r>
          </a:p>
        </p:txBody>
      </p:sp>
      <p:grpSp>
        <p:nvGrpSpPr>
          <p:cNvPr id="5" name="Group 5"/>
          <p:cNvGrpSpPr/>
          <p:nvPr/>
        </p:nvGrpSpPr>
        <p:grpSpPr>
          <a:xfrm rot="7014328">
            <a:off x="4763723" y="1891340"/>
            <a:ext cx="2967491" cy="3014594"/>
            <a:chOff x="4763722" y="2018598"/>
            <a:chExt cx="2967491" cy="3014594"/>
          </a:xfrm>
        </p:grpSpPr>
        <p:sp>
          <p:nvSpPr>
            <p:cNvPr id="4" name="Freeform 4"/>
            <p:cNvSpPr/>
            <p:nvPr/>
          </p:nvSpPr>
          <p:spPr>
            <a:xfrm>
              <a:off x="4763722" y="2018598"/>
              <a:ext cx="2967491" cy="3014594"/>
            </a:xfrm>
            <a:custGeom>
              <a:avLst/>
              <a:gdLst/>
              <a:ahLst/>
              <a:cxnLst/>
              <a:rect l="0" t="0" r="0" b="0"/>
              <a:pathLst>
                <a:path w="300893" h="304808">
                  <a:moveTo>
                    <a:pt x="246884" y="151676"/>
                  </a:moveTo>
                  <a:cubicBezTo>
                    <a:pt x="252846" y="124701"/>
                    <a:pt x="250170" y="94507"/>
                    <a:pt x="234568" y="63656"/>
                  </a:cubicBezTo>
                  <a:cubicBezTo>
                    <a:pt x="222585" y="39957"/>
                    <a:pt x="202688" y="21317"/>
                    <a:pt x="178189" y="11058"/>
                  </a:cubicBezTo>
                  <a:cubicBezTo>
                    <a:pt x="68585" y="-34843"/>
                    <a:pt x="-35599" y="70085"/>
                    <a:pt x="11711" y="179737"/>
                  </a:cubicBezTo>
                  <a:cubicBezTo>
                    <a:pt x="20132" y="199244"/>
                    <a:pt x="34429" y="215560"/>
                    <a:pt x="52298" y="227057"/>
                  </a:cubicBezTo>
                  <a:cubicBezTo>
                    <a:pt x="83873" y="247383"/>
                    <a:pt x="114448" y="252536"/>
                    <a:pt x="142118" y="248583"/>
                  </a:cubicBezTo>
                  <a:cubicBezTo>
                    <a:pt x="151481" y="247250"/>
                    <a:pt x="160244" y="252727"/>
                    <a:pt x="163959" y="261433"/>
                  </a:cubicBezTo>
                  <a:cubicBezTo>
                    <a:pt x="179552" y="297999"/>
                    <a:pt x="224700" y="318906"/>
                    <a:pt x="269496" y="293846"/>
                  </a:cubicBezTo>
                  <a:cubicBezTo>
                    <a:pt x="278488" y="288817"/>
                    <a:pt x="285641" y="281321"/>
                    <a:pt x="290556" y="272263"/>
                  </a:cubicBezTo>
                  <a:cubicBezTo>
                    <a:pt x="315102" y="227047"/>
                    <a:pt x="292956" y="181537"/>
                    <a:pt x="255371" y="166926"/>
                  </a:cubicBezTo>
                  <a:cubicBezTo>
                    <a:pt x="249132" y="164497"/>
                    <a:pt x="245436" y="158210"/>
                    <a:pt x="246884" y="151676"/>
                  </a:cubicBez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l="-26189" r="-26192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16571363">
            <a:off x="-1666622" y="-1293016"/>
            <a:ext cx="3263420" cy="3212429"/>
            <a:chOff x="-1666622" y="-1293016"/>
            <a:chExt cx="3263420" cy="3212429"/>
          </a:xfrm>
        </p:grpSpPr>
        <p:sp>
          <p:nvSpPr>
            <p:cNvPr id="6" name="Freeform 6"/>
            <p:cNvSpPr/>
            <p:nvPr/>
          </p:nvSpPr>
          <p:spPr>
            <a:xfrm>
              <a:off x="-1666622" y="-1293016"/>
              <a:ext cx="3263420" cy="3212429"/>
            </a:xfrm>
            <a:custGeom>
              <a:avLst/>
              <a:gdLst/>
              <a:ahLst/>
              <a:cxnLst/>
              <a:rect l="0" t="0" r="0" b="0"/>
              <a:pathLst>
                <a:path w="304803" h="300680">
                  <a:moveTo>
                    <a:pt x="251272" y="272833"/>
                  </a:moveTo>
                  <a:cubicBezTo>
                    <a:pt x="196055" y="320382"/>
                    <a:pt x="129114" y="302018"/>
                    <a:pt x="104234" y="255488"/>
                  </a:cubicBezTo>
                  <a:cubicBezTo>
                    <a:pt x="83508" y="216721"/>
                    <a:pt x="103901" y="192185"/>
                    <a:pt x="40455" y="165277"/>
                  </a:cubicBezTo>
                  <a:cubicBezTo>
                    <a:pt x="-38069" y="131987"/>
                    <a:pt x="16738" y="60483"/>
                    <a:pt x="46389" y="34946"/>
                  </a:cubicBezTo>
                  <a:cubicBezTo>
                    <a:pt x="101606" y="-12603"/>
                    <a:pt x="214858" y="-19851"/>
                    <a:pt x="277008" y="65521"/>
                  </a:cubicBezTo>
                  <a:cubicBezTo>
                    <a:pt x="325500" y="132120"/>
                    <a:pt x="306488" y="225284"/>
                    <a:pt x="251272" y="272833"/>
                  </a:cubicBezTo>
                  <a:close/>
                </a:path>
              </a:pathLst>
            </a:custGeom>
            <a:blipFill>
              <a:blip r:embed="rId3">
                <a:alphaModFix/>
              </a:blip>
              <a:stretch>
                <a:fillRect l="-37500" t="1" r="-37500" b="-1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3323272" y="63817"/>
            <a:ext cx="1209675" cy="10477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21600000">
            <a:off x="5429004" y="2178551"/>
            <a:ext cx="2326456" cy="2253754"/>
            <a:chOff x="5429885" y="2346414"/>
            <a:chExt cx="2326456" cy="2253754"/>
          </a:xfrm>
        </p:grpSpPr>
        <p:sp>
          <p:nvSpPr>
            <p:cNvPr id="9" name="Freeform 9"/>
            <p:cNvSpPr/>
            <p:nvPr/>
          </p:nvSpPr>
          <p:spPr>
            <a:xfrm>
              <a:off x="5429885" y="2346414"/>
              <a:ext cx="2326456" cy="2253754"/>
            </a:xfrm>
            <a:custGeom>
              <a:avLst/>
              <a:gdLst/>
              <a:ahLst/>
              <a:cxnLst/>
              <a:rect l="0" t="0" r="0" b="0"/>
              <a:pathLst>
                <a:path w="304797" h="295461">
                  <a:moveTo>
                    <a:pt x="198297" y="290765"/>
                  </a:moveTo>
                  <a:cubicBezTo>
                    <a:pt x="157787" y="306100"/>
                    <a:pt x="132613" y="280364"/>
                    <a:pt x="96018" y="263867"/>
                  </a:cubicBezTo>
                  <a:cubicBezTo>
                    <a:pt x="59423" y="247369"/>
                    <a:pt x="20656" y="234187"/>
                    <a:pt x="5311" y="193686"/>
                  </a:cubicBezTo>
                  <a:cubicBezTo>
                    <a:pt x="-10034" y="153186"/>
                    <a:pt x="11121" y="131269"/>
                    <a:pt x="27619" y="94674"/>
                  </a:cubicBezTo>
                  <a:cubicBezTo>
                    <a:pt x="44116" y="58079"/>
                    <a:pt x="55213" y="21332"/>
                    <a:pt x="95722" y="5996"/>
                  </a:cubicBezTo>
                  <a:cubicBezTo>
                    <a:pt x="136232" y="-9339"/>
                    <a:pt x="159788" y="7673"/>
                    <a:pt x="196383" y="24170"/>
                  </a:cubicBezTo>
                  <a:cubicBezTo>
                    <a:pt x="232978" y="40667"/>
                    <a:pt x="273145" y="49926"/>
                    <a:pt x="288480" y="90435"/>
                  </a:cubicBezTo>
                  <a:cubicBezTo>
                    <a:pt x="303815" y="130945"/>
                    <a:pt x="312321" y="176589"/>
                    <a:pt x="295824" y="213184"/>
                  </a:cubicBezTo>
                  <a:cubicBezTo>
                    <a:pt x="279336" y="249770"/>
                    <a:pt x="238807" y="275430"/>
                    <a:pt x="198297" y="290765"/>
                  </a:cubicBezTo>
                  <a:close/>
                </a:path>
              </a:pathLst>
            </a:custGeom>
            <a:blipFill>
              <a:blip r:embed="rId5">
                <a:alphaModFix/>
              </a:blip>
              <a:stretch>
                <a:fillRect l="-4094" t="2192" r="5322" b="-4150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14585672" flipH="1">
            <a:off x="38663" y="1809502"/>
            <a:ext cx="2967491" cy="3014594"/>
            <a:chOff x="-132148" y="2015048"/>
            <a:chExt cx="2967491" cy="3014594"/>
          </a:xfrm>
        </p:grpSpPr>
        <p:sp>
          <p:nvSpPr>
            <p:cNvPr id="11" name="Freeform 11"/>
            <p:cNvSpPr/>
            <p:nvPr/>
          </p:nvSpPr>
          <p:spPr>
            <a:xfrm>
              <a:off x="-132148" y="2015048"/>
              <a:ext cx="2967491" cy="3014594"/>
            </a:xfrm>
            <a:custGeom>
              <a:avLst/>
              <a:gdLst/>
              <a:ahLst/>
              <a:cxnLst/>
              <a:rect l="0" t="0" r="0" b="0"/>
              <a:pathLst>
                <a:path w="300893" h="304808">
                  <a:moveTo>
                    <a:pt x="246884" y="151676"/>
                  </a:moveTo>
                  <a:cubicBezTo>
                    <a:pt x="252846" y="124701"/>
                    <a:pt x="250170" y="94507"/>
                    <a:pt x="234568" y="63656"/>
                  </a:cubicBezTo>
                  <a:cubicBezTo>
                    <a:pt x="222585" y="39957"/>
                    <a:pt x="202688" y="21317"/>
                    <a:pt x="178189" y="11058"/>
                  </a:cubicBezTo>
                  <a:cubicBezTo>
                    <a:pt x="68585" y="-34843"/>
                    <a:pt x="-35599" y="70085"/>
                    <a:pt x="11711" y="179737"/>
                  </a:cubicBezTo>
                  <a:cubicBezTo>
                    <a:pt x="20132" y="199244"/>
                    <a:pt x="34429" y="215560"/>
                    <a:pt x="52298" y="227057"/>
                  </a:cubicBezTo>
                  <a:cubicBezTo>
                    <a:pt x="83873" y="247383"/>
                    <a:pt x="114448" y="252536"/>
                    <a:pt x="142118" y="248583"/>
                  </a:cubicBezTo>
                  <a:cubicBezTo>
                    <a:pt x="151481" y="247250"/>
                    <a:pt x="160244" y="252727"/>
                    <a:pt x="163959" y="261433"/>
                  </a:cubicBezTo>
                  <a:cubicBezTo>
                    <a:pt x="179552" y="297999"/>
                    <a:pt x="224700" y="318906"/>
                    <a:pt x="269496" y="293846"/>
                  </a:cubicBezTo>
                  <a:cubicBezTo>
                    <a:pt x="278488" y="288817"/>
                    <a:pt x="285641" y="281321"/>
                    <a:pt x="290556" y="272263"/>
                  </a:cubicBezTo>
                  <a:cubicBezTo>
                    <a:pt x="315102" y="227047"/>
                    <a:pt x="292956" y="181537"/>
                    <a:pt x="255371" y="166926"/>
                  </a:cubicBezTo>
                  <a:cubicBezTo>
                    <a:pt x="249132" y="164497"/>
                    <a:pt x="245436" y="158210"/>
                    <a:pt x="246884" y="151676"/>
                  </a:cubicBez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l="-26189" r="-26192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21600000">
            <a:off x="13078" y="2102828"/>
            <a:ext cx="2344891" cy="2271613"/>
            <a:chOff x="-118889" y="2379990"/>
            <a:chExt cx="2344891" cy="2271613"/>
          </a:xfrm>
        </p:grpSpPr>
        <p:sp>
          <p:nvSpPr>
            <p:cNvPr id="13" name="Freeform 13"/>
            <p:cNvSpPr/>
            <p:nvPr/>
          </p:nvSpPr>
          <p:spPr>
            <a:xfrm>
              <a:off x="-118889" y="2379990"/>
              <a:ext cx="2344891" cy="2271613"/>
            </a:xfrm>
            <a:custGeom>
              <a:avLst/>
              <a:gdLst/>
              <a:ahLst/>
              <a:cxnLst/>
              <a:rect l="0" t="0" r="0" b="0"/>
              <a:pathLst>
                <a:path w="304797" h="295461">
                  <a:moveTo>
                    <a:pt x="198297" y="290765"/>
                  </a:moveTo>
                  <a:cubicBezTo>
                    <a:pt x="157787" y="306100"/>
                    <a:pt x="132613" y="280364"/>
                    <a:pt x="96018" y="263867"/>
                  </a:cubicBezTo>
                  <a:cubicBezTo>
                    <a:pt x="59423" y="247369"/>
                    <a:pt x="20656" y="234187"/>
                    <a:pt x="5311" y="193686"/>
                  </a:cubicBezTo>
                  <a:cubicBezTo>
                    <a:pt x="-10034" y="153186"/>
                    <a:pt x="11121" y="131269"/>
                    <a:pt x="27619" y="94674"/>
                  </a:cubicBezTo>
                  <a:cubicBezTo>
                    <a:pt x="44116" y="58079"/>
                    <a:pt x="55213" y="21332"/>
                    <a:pt x="95722" y="5996"/>
                  </a:cubicBezTo>
                  <a:cubicBezTo>
                    <a:pt x="136232" y="-9339"/>
                    <a:pt x="159788" y="7673"/>
                    <a:pt x="196383" y="24170"/>
                  </a:cubicBezTo>
                  <a:cubicBezTo>
                    <a:pt x="232978" y="40667"/>
                    <a:pt x="273145" y="49926"/>
                    <a:pt x="288480" y="90435"/>
                  </a:cubicBezTo>
                  <a:cubicBezTo>
                    <a:pt x="303815" y="130945"/>
                    <a:pt x="312321" y="176589"/>
                    <a:pt x="295824" y="213184"/>
                  </a:cubicBezTo>
                  <a:cubicBezTo>
                    <a:pt x="279336" y="249770"/>
                    <a:pt x="238807" y="275430"/>
                    <a:pt x="198297" y="290765"/>
                  </a:cubicBezTo>
                  <a:close/>
                </a:path>
              </a:pathLst>
            </a:custGeom>
            <a:blipFill>
              <a:blip r:embed="rId6">
                <a:alphaModFix/>
              </a:blip>
              <a:stretch>
                <a:fillRect l="-12987" t="-5673" r="-24092" b="-106580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2824388" y="2167496"/>
            <a:ext cx="2178869" cy="2231161"/>
            <a:chOff x="2824388" y="2167496"/>
            <a:chExt cx="2178869" cy="2231161"/>
          </a:xfrm>
        </p:grpSpPr>
        <p:sp>
          <p:nvSpPr>
            <p:cNvPr id="15" name="Freeform 15"/>
            <p:cNvSpPr/>
            <p:nvPr/>
          </p:nvSpPr>
          <p:spPr>
            <a:xfrm>
              <a:off x="2824388" y="2167496"/>
              <a:ext cx="2178869" cy="2231161"/>
            </a:xfrm>
            <a:custGeom>
              <a:avLst/>
              <a:gdLst/>
              <a:ahLst/>
              <a:cxnLst/>
              <a:rect l="0" t="0" r="0" b="0"/>
              <a:pathLst>
                <a:path w="298533" h="304800">
                  <a:moveTo>
                    <a:pt x="298533" y="152562"/>
                  </a:moveTo>
                  <a:cubicBezTo>
                    <a:pt x="298533" y="172964"/>
                    <a:pt x="294780" y="191233"/>
                    <a:pt x="287398" y="208950"/>
                  </a:cubicBezTo>
                  <a:cubicBezTo>
                    <a:pt x="279768" y="227333"/>
                    <a:pt x="269091" y="242707"/>
                    <a:pt x="255241" y="256565"/>
                  </a:cubicBezTo>
                  <a:cubicBezTo>
                    <a:pt x="241392" y="270415"/>
                    <a:pt x="226714" y="282788"/>
                    <a:pt x="208331" y="290408"/>
                  </a:cubicBezTo>
                  <a:cubicBezTo>
                    <a:pt x="190614" y="297752"/>
                    <a:pt x="171650" y="304800"/>
                    <a:pt x="151247" y="304800"/>
                  </a:cubicBezTo>
                  <a:cubicBezTo>
                    <a:pt x="130845" y="304800"/>
                    <a:pt x="112166" y="297132"/>
                    <a:pt x="94440" y="289798"/>
                  </a:cubicBezTo>
                  <a:cubicBezTo>
                    <a:pt x="76057" y="282169"/>
                    <a:pt x="57341" y="274215"/>
                    <a:pt x="43491" y="260366"/>
                  </a:cubicBezTo>
                  <a:cubicBezTo>
                    <a:pt x="29642" y="246507"/>
                    <a:pt x="17888" y="229362"/>
                    <a:pt x="10268" y="210979"/>
                  </a:cubicBezTo>
                  <a:cubicBezTo>
                    <a:pt x="2934" y="193253"/>
                    <a:pt x="0" y="172974"/>
                    <a:pt x="0" y="152562"/>
                  </a:cubicBezTo>
                  <a:cubicBezTo>
                    <a:pt x="0" y="132159"/>
                    <a:pt x="5982" y="113157"/>
                    <a:pt x="13316" y="95431"/>
                  </a:cubicBezTo>
                  <a:cubicBezTo>
                    <a:pt x="20945" y="77048"/>
                    <a:pt x="31747" y="60722"/>
                    <a:pt x="45596" y="46873"/>
                  </a:cubicBezTo>
                  <a:cubicBezTo>
                    <a:pt x="59446" y="33023"/>
                    <a:pt x="76010" y="22793"/>
                    <a:pt x="94402" y="15173"/>
                  </a:cubicBezTo>
                  <a:cubicBezTo>
                    <a:pt x="112128" y="7830"/>
                    <a:pt x="130921" y="0"/>
                    <a:pt x="151286" y="0"/>
                  </a:cubicBezTo>
                  <a:cubicBezTo>
                    <a:pt x="171688" y="0"/>
                    <a:pt x="190157" y="8534"/>
                    <a:pt x="207883" y="15869"/>
                  </a:cubicBezTo>
                  <a:cubicBezTo>
                    <a:pt x="226266" y="23498"/>
                    <a:pt x="242802" y="33309"/>
                    <a:pt x="256651" y="47158"/>
                  </a:cubicBezTo>
                  <a:cubicBezTo>
                    <a:pt x="270500" y="61008"/>
                    <a:pt x="281921" y="76876"/>
                    <a:pt x="289550" y="95269"/>
                  </a:cubicBezTo>
                  <a:cubicBezTo>
                    <a:pt x="296847" y="113033"/>
                    <a:pt x="298533" y="132159"/>
                    <a:pt x="298533" y="152562"/>
                  </a:cubicBezTo>
                  <a:close/>
                </a:path>
              </a:pathLst>
            </a:custGeom>
            <a:blipFill>
              <a:blip r:embed="rId7">
                <a:alphaModFix/>
              </a:blip>
              <a:stretch>
                <a:fillRect l="-1197" r="-1203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 rot="21600000">
            <a:off x="2828925" y="4598670"/>
            <a:ext cx="2197950" cy="971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75"/>
              </a:lnSpc>
            </a:pPr>
            <a:r>
              <a:rPr lang="en-US" sz="1275" b="1" i="0" spc="0">
                <a:solidFill>
                  <a:srgbClr val="464646">
                    <a:alpha val="100000"/>
                  </a:srgbClr>
                </a:solidFill>
                <a:latin typeface="Lato"/>
              </a:rPr>
              <a:t>ИННА АЛЕКСАНДРОВНА ВЕТРЕНКО</a:t>
            </a:r>
          </a:p>
          <a:p>
            <a:pPr algn="ctr">
              <a:lnSpc>
                <a:spcPts val="1275"/>
              </a:lnSpc>
            </a:pPr>
            <a:r>
              <a:rPr lang="en-US" sz="1275" b="0" i="0" spc="0">
                <a:solidFill>
                  <a:srgbClr val="464646">
                    <a:alpha val="100000"/>
                  </a:srgbClr>
                </a:solidFill>
                <a:latin typeface="Lato"/>
              </a:rPr>
              <a:t>Заведующая кафедрой социальных технологий</a:t>
            </a:r>
          </a:p>
          <a:p>
            <a:pPr algn="ctr">
              <a:lnSpc>
                <a:spcPts val="1275"/>
              </a:lnSpc>
            </a:pPr>
            <a:r>
              <a:rPr lang="en-US" sz="1275" b="0" i="0" spc="0">
                <a:solidFill>
                  <a:srgbClr val="464646">
                    <a:alpha val="100000"/>
                  </a:srgbClr>
                </a:solidFill>
                <a:latin typeface="Lato"/>
              </a:rPr>
              <a:t>Доктор политических наук, профессор</a:t>
            </a:r>
          </a:p>
        </p:txBody>
      </p:sp>
      <p:sp>
        <p:nvSpPr>
          <p:cNvPr id="18" name="TextBox 18"/>
          <p:cNvSpPr txBox="1"/>
          <p:nvPr/>
        </p:nvSpPr>
        <p:spPr>
          <a:xfrm rot="21600000">
            <a:off x="5326549" y="4550480"/>
            <a:ext cx="2283675" cy="971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75"/>
              </a:lnSpc>
            </a:pPr>
            <a:r>
              <a:rPr lang="en-US" sz="1275" b="1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 ЮЛИЯ ПАУЛЕВНА</a:t>
            </a:r>
          </a:p>
          <a:p>
            <a:pPr algn="ctr">
              <a:lnSpc>
                <a:spcPts val="1275"/>
              </a:lnSpc>
            </a:pPr>
            <a:r>
              <a:rPr lang="en-US" sz="1275" b="1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БАЙЕР</a:t>
            </a:r>
          </a:p>
          <a:p>
            <a:pPr algn="ctr">
              <a:lnSpc>
                <a:spcPts val="1275"/>
              </a:lnSpc>
            </a:pP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Директор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 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образова</a:t>
            </a:r>
            <a:r>
              <a:rPr lang="ru-RU" sz="1275" dirty="0">
                <a:solidFill>
                  <a:srgbClr val="464646">
                    <a:alpha val="100000"/>
                  </a:srgbClr>
                </a:solidFill>
                <a:latin typeface="Lato"/>
              </a:rPr>
              <a:t>те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льных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 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программ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 "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Социальная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 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работа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", "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Социология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"</a:t>
            </a:r>
          </a:p>
          <a:p>
            <a:pPr algn="ctr">
              <a:lnSpc>
                <a:spcPts val="1275"/>
              </a:lnSpc>
            </a:pP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Кандидат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 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социологических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 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наук</a:t>
            </a:r>
            <a:endParaRPr lang="en-US" sz="1275" b="0" i="0" spc="0" dirty="0">
              <a:solidFill>
                <a:srgbClr val="464646">
                  <a:alpha val="100000"/>
                </a:srgbClr>
              </a:solidFill>
              <a:latin typeface="Lato"/>
            </a:endParaRPr>
          </a:p>
        </p:txBody>
      </p:sp>
      <p:sp>
        <p:nvSpPr>
          <p:cNvPr id="19" name="TextBox 19"/>
          <p:cNvSpPr txBox="1"/>
          <p:nvPr/>
        </p:nvSpPr>
        <p:spPr>
          <a:xfrm rot="21600000">
            <a:off x="48035" y="4536910"/>
            <a:ext cx="2344891" cy="9715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275"/>
              </a:lnSpc>
            </a:pPr>
            <a:r>
              <a:rPr lang="en-US" sz="1275" b="1" i="0" spc="0" dirty="0">
                <a:solidFill>
                  <a:srgbClr val="333333">
                    <a:alpha val="100000"/>
                  </a:srgbClr>
                </a:solidFill>
                <a:latin typeface="Lato"/>
              </a:rPr>
              <a:t> </a:t>
            </a:r>
            <a:r>
              <a:rPr lang="en-US" sz="1275" b="1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ЕКАТЕРИНА ИВАНОВНА</a:t>
            </a:r>
          </a:p>
          <a:p>
            <a:pPr algn="ctr">
              <a:lnSpc>
                <a:spcPts val="1275"/>
              </a:lnSpc>
            </a:pPr>
            <a:r>
              <a:rPr lang="en-US" sz="1275" b="1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 ОГАРЕВА  </a:t>
            </a:r>
          </a:p>
          <a:p>
            <a:pPr algn="ctr">
              <a:lnSpc>
                <a:spcPts val="1275"/>
              </a:lnSpc>
            </a:pP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Директор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 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образовательных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 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программ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 "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Психология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", "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Управление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 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персоналом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"</a:t>
            </a:r>
          </a:p>
          <a:p>
            <a:pPr algn="ctr">
              <a:lnSpc>
                <a:spcPts val="1275"/>
              </a:lnSpc>
            </a:pP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Кандидат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 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психологических</a:t>
            </a:r>
            <a:r>
              <a:rPr lang="en-US" sz="1275" b="0" i="0" spc="0" dirty="0">
                <a:solidFill>
                  <a:srgbClr val="464646">
                    <a:alpha val="100000"/>
                  </a:srgbClr>
                </a:solidFill>
                <a:latin typeface="Lato"/>
              </a:rPr>
              <a:t> </a:t>
            </a:r>
            <a:r>
              <a:rPr lang="en-US" sz="1275" b="0" i="0" spc="0" dirty="0" err="1">
                <a:solidFill>
                  <a:srgbClr val="464646">
                    <a:alpha val="100000"/>
                  </a:srgbClr>
                </a:solidFill>
                <a:latin typeface="Lato"/>
              </a:rPr>
              <a:t>наук</a:t>
            </a:r>
            <a:endParaRPr lang="en-US" sz="1275" b="0" i="0" spc="0" dirty="0">
              <a:solidFill>
                <a:srgbClr val="464646">
                  <a:alpha val="100000"/>
                </a:srgbClr>
              </a:solidFill>
              <a:latin typeface="Lato"/>
            </a:endParaRPr>
          </a:p>
        </p:txBody>
      </p:sp>
      <p:grpSp>
        <p:nvGrpSpPr>
          <p:cNvPr id="21" name="Group 21"/>
          <p:cNvGrpSpPr/>
          <p:nvPr/>
        </p:nvGrpSpPr>
        <p:grpSpPr>
          <a:xfrm rot="16571363">
            <a:off x="6206412" y="-2008170"/>
            <a:ext cx="3263420" cy="3212429"/>
            <a:chOff x="6206412" y="-2008170"/>
            <a:chExt cx="3263420" cy="3212429"/>
          </a:xfrm>
        </p:grpSpPr>
        <p:sp>
          <p:nvSpPr>
            <p:cNvPr id="20" name="Freeform 20"/>
            <p:cNvSpPr/>
            <p:nvPr/>
          </p:nvSpPr>
          <p:spPr>
            <a:xfrm>
              <a:off x="6206412" y="-2008170"/>
              <a:ext cx="3263420" cy="3212429"/>
            </a:xfrm>
            <a:custGeom>
              <a:avLst/>
              <a:gdLst/>
              <a:ahLst/>
              <a:cxnLst/>
              <a:rect l="0" t="0" r="0" b="0"/>
              <a:pathLst>
                <a:path w="304803" h="300680">
                  <a:moveTo>
                    <a:pt x="251272" y="272833"/>
                  </a:moveTo>
                  <a:cubicBezTo>
                    <a:pt x="196055" y="320382"/>
                    <a:pt x="129114" y="302018"/>
                    <a:pt x="104234" y="255488"/>
                  </a:cubicBezTo>
                  <a:cubicBezTo>
                    <a:pt x="83508" y="216721"/>
                    <a:pt x="103901" y="192185"/>
                    <a:pt x="40455" y="165277"/>
                  </a:cubicBezTo>
                  <a:cubicBezTo>
                    <a:pt x="-38069" y="131987"/>
                    <a:pt x="16738" y="60483"/>
                    <a:pt x="46389" y="34946"/>
                  </a:cubicBezTo>
                  <a:cubicBezTo>
                    <a:pt x="101606" y="-12603"/>
                    <a:pt x="214858" y="-19851"/>
                    <a:pt x="277008" y="65521"/>
                  </a:cubicBezTo>
                  <a:cubicBezTo>
                    <a:pt x="325500" y="132120"/>
                    <a:pt x="306488" y="225284"/>
                    <a:pt x="251272" y="272833"/>
                  </a:cubicBezTo>
                  <a:close/>
                </a:path>
              </a:pathLst>
            </a:custGeom>
            <a:blipFill>
              <a:blip r:embed="rId3">
                <a:alphaModFix/>
              </a:blip>
              <a:stretch>
                <a:fillRect l="-37500" t="1" r="-37500" b="-1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2593382" y="1645627"/>
            <a:ext cx="2780796" cy="4572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00"/>
              </a:lnSpc>
            </a:pPr>
            <a:r>
              <a:rPr lang="en-US" sz="1800" b="0" i="0" spc="0">
                <a:solidFill>
                  <a:srgbClr val="FF8224">
                    <a:alpha val="100000"/>
                  </a:srgbClr>
                </a:solidFill>
                <a:latin typeface="Yokawerad"/>
              </a:rPr>
              <a:t>социальных технологий</a:t>
            </a:r>
          </a:p>
        </p:txBody>
      </p:sp>
      <p:sp>
        <p:nvSpPr>
          <p:cNvPr id="3" name="TextBox 3"/>
          <p:cNvSpPr txBox="1"/>
          <p:nvPr/>
        </p:nvSpPr>
        <p:spPr>
          <a:xfrm rot="20969661">
            <a:off x="2846234" y="1150008"/>
            <a:ext cx="2282843" cy="4000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ctr">
              <a:lnSpc>
                <a:spcPts val="3186"/>
              </a:lnSpc>
            </a:pPr>
            <a:r>
              <a:rPr lang="en-US" sz="3186" b="0" i="0" spc="0">
                <a:solidFill>
                  <a:srgbClr val="FF8224">
                    <a:alpha val="100000"/>
                  </a:srgbClr>
                </a:solidFill>
                <a:latin typeface="Bad Script"/>
              </a:rPr>
              <a:t>кафедра</a:t>
            </a:r>
          </a:p>
        </p:txBody>
      </p:sp>
      <p:sp>
        <p:nvSpPr>
          <p:cNvPr id="4" name="TextBox 4"/>
          <p:cNvSpPr txBox="1"/>
          <p:nvPr/>
        </p:nvSpPr>
        <p:spPr>
          <a:xfrm rot="21600000">
            <a:off x="1185863" y="5403056"/>
            <a:ext cx="5312625" cy="1905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00"/>
              </a:lnSpc>
            </a:pPr>
            <a:r>
              <a:rPr lang="en-US" sz="1500" b="0" i="0" spc="0">
                <a:solidFill>
                  <a:srgbClr val="FF8224">
                    <a:alpha val="100000"/>
                  </a:srgbClr>
                </a:solidFill>
                <a:latin typeface="Asap"/>
              </a:rPr>
              <a:t>www.fst-sziu.ru</a:t>
            </a:r>
          </a:p>
        </p:txBody>
      </p:sp>
      <p:grpSp>
        <p:nvGrpSpPr>
          <p:cNvPr id="6" name="Group 6"/>
          <p:cNvGrpSpPr/>
          <p:nvPr/>
        </p:nvGrpSpPr>
        <p:grpSpPr>
          <a:xfrm rot="7014328">
            <a:off x="6449647" y="4291262"/>
            <a:ext cx="2967491" cy="3014594"/>
            <a:chOff x="6449647" y="4291262"/>
            <a:chExt cx="2967491" cy="3014594"/>
          </a:xfrm>
        </p:grpSpPr>
        <p:sp>
          <p:nvSpPr>
            <p:cNvPr id="5" name="Freeform 5"/>
            <p:cNvSpPr/>
            <p:nvPr/>
          </p:nvSpPr>
          <p:spPr>
            <a:xfrm>
              <a:off x="6449647" y="4291262"/>
              <a:ext cx="2967491" cy="3014594"/>
            </a:xfrm>
            <a:custGeom>
              <a:avLst/>
              <a:gdLst/>
              <a:ahLst/>
              <a:cxnLst/>
              <a:rect l="0" t="0" r="0" b="0"/>
              <a:pathLst>
                <a:path w="300893" h="304808">
                  <a:moveTo>
                    <a:pt x="246884" y="151676"/>
                  </a:moveTo>
                  <a:cubicBezTo>
                    <a:pt x="252846" y="124701"/>
                    <a:pt x="250170" y="94507"/>
                    <a:pt x="234568" y="63656"/>
                  </a:cubicBezTo>
                  <a:cubicBezTo>
                    <a:pt x="222585" y="39957"/>
                    <a:pt x="202688" y="21317"/>
                    <a:pt x="178189" y="11058"/>
                  </a:cubicBezTo>
                  <a:cubicBezTo>
                    <a:pt x="68585" y="-34843"/>
                    <a:pt x="-35599" y="70085"/>
                    <a:pt x="11711" y="179737"/>
                  </a:cubicBezTo>
                  <a:cubicBezTo>
                    <a:pt x="20132" y="199244"/>
                    <a:pt x="34429" y="215560"/>
                    <a:pt x="52298" y="227057"/>
                  </a:cubicBezTo>
                  <a:cubicBezTo>
                    <a:pt x="83873" y="247383"/>
                    <a:pt x="114448" y="252536"/>
                    <a:pt x="142118" y="248583"/>
                  </a:cubicBezTo>
                  <a:cubicBezTo>
                    <a:pt x="151481" y="247250"/>
                    <a:pt x="160244" y="252727"/>
                    <a:pt x="163959" y="261433"/>
                  </a:cubicBezTo>
                  <a:cubicBezTo>
                    <a:pt x="179552" y="297999"/>
                    <a:pt x="224700" y="318906"/>
                    <a:pt x="269496" y="293846"/>
                  </a:cubicBezTo>
                  <a:cubicBezTo>
                    <a:pt x="278488" y="288817"/>
                    <a:pt x="285641" y="281321"/>
                    <a:pt x="290556" y="272263"/>
                  </a:cubicBezTo>
                  <a:cubicBezTo>
                    <a:pt x="315102" y="227047"/>
                    <a:pt x="292956" y="181537"/>
                    <a:pt x="255371" y="166926"/>
                  </a:cubicBezTo>
                  <a:cubicBezTo>
                    <a:pt x="249132" y="164497"/>
                    <a:pt x="245436" y="158210"/>
                    <a:pt x="246884" y="151676"/>
                  </a:cubicBez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l="-26189" r="-2619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16571363">
            <a:off x="-1531449" y="-1237065"/>
            <a:ext cx="3263420" cy="3212429"/>
            <a:chOff x="-1666622" y="-1293016"/>
            <a:chExt cx="3263420" cy="3212429"/>
          </a:xfrm>
        </p:grpSpPr>
        <p:sp>
          <p:nvSpPr>
            <p:cNvPr id="7" name="Freeform 7"/>
            <p:cNvSpPr/>
            <p:nvPr/>
          </p:nvSpPr>
          <p:spPr>
            <a:xfrm>
              <a:off x="-1666622" y="-1293016"/>
              <a:ext cx="3263420" cy="3212429"/>
            </a:xfrm>
            <a:custGeom>
              <a:avLst/>
              <a:gdLst/>
              <a:ahLst/>
              <a:cxnLst/>
              <a:rect l="0" t="0" r="0" b="0"/>
              <a:pathLst>
                <a:path w="304803" h="300680">
                  <a:moveTo>
                    <a:pt x="251272" y="272833"/>
                  </a:moveTo>
                  <a:cubicBezTo>
                    <a:pt x="196055" y="320382"/>
                    <a:pt x="129114" y="302018"/>
                    <a:pt x="104234" y="255488"/>
                  </a:cubicBezTo>
                  <a:cubicBezTo>
                    <a:pt x="83508" y="216721"/>
                    <a:pt x="103901" y="192185"/>
                    <a:pt x="40455" y="165277"/>
                  </a:cubicBezTo>
                  <a:cubicBezTo>
                    <a:pt x="-38069" y="131987"/>
                    <a:pt x="16738" y="60483"/>
                    <a:pt x="46389" y="34946"/>
                  </a:cubicBezTo>
                  <a:cubicBezTo>
                    <a:pt x="101606" y="-12603"/>
                    <a:pt x="214858" y="-19851"/>
                    <a:pt x="277008" y="65521"/>
                  </a:cubicBezTo>
                  <a:cubicBezTo>
                    <a:pt x="325500" y="132120"/>
                    <a:pt x="306488" y="225284"/>
                    <a:pt x="251272" y="272833"/>
                  </a:cubicBezTo>
                  <a:close/>
                </a:path>
              </a:pathLst>
            </a:custGeom>
            <a:blipFill>
              <a:blip r:embed="rId3">
                <a:alphaModFix/>
              </a:blip>
              <a:stretch>
                <a:fillRect l="-37500" t="1" r="-37500" b="-1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3323272" y="63817"/>
            <a:ext cx="1209675" cy="104775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 rot="21600000">
            <a:off x="675322" y="2579370"/>
            <a:ext cx="1066800" cy="990600"/>
            <a:chOff x="675322" y="2579370"/>
            <a:chExt cx="1066800" cy="990600"/>
          </a:xfrm>
        </p:grpSpPr>
        <p:sp>
          <p:nvSpPr>
            <p:cNvPr id="10" name="Freeform 10"/>
            <p:cNvSpPr/>
            <p:nvPr/>
          </p:nvSpPr>
          <p:spPr>
            <a:xfrm>
              <a:off x="675322" y="2579370"/>
              <a:ext cx="1066800" cy="9906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8224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 rot="21600000">
            <a:off x="704850" y="2993708"/>
            <a:ext cx="1045425" cy="1428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125"/>
              </a:lnSpc>
            </a:pPr>
            <a:r>
              <a:rPr lang="en-US" sz="1125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Бакалавриат</a:t>
            </a:r>
          </a:p>
        </p:txBody>
      </p:sp>
      <p:grpSp>
        <p:nvGrpSpPr>
          <p:cNvPr id="14" name="Group 14"/>
          <p:cNvGrpSpPr/>
          <p:nvPr/>
        </p:nvGrpSpPr>
        <p:grpSpPr>
          <a:xfrm rot="21600000">
            <a:off x="3275647" y="2533650"/>
            <a:ext cx="1066800" cy="990600"/>
            <a:chOff x="3275647" y="2533650"/>
            <a:chExt cx="1066800" cy="990600"/>
          </a:xfrm>
        </p:grpSpPr>
        <p:sp>
          <p:nvSpPr>
            <p:cNvPr id="13" name="Freeform 13"/>
            <p:cNvSpPr/>
            <p:nvPr/>
          </p:nvSpPr>
          <p:spPr>
            <a:xfrm>
              <a:off x="3275647" y="2533650"/>
              <a:ext cx="1066800" cy="9906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8224">
                <a:alpha val="100000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1600000">
            <a:off x="5914072" y="2495550"/>
            <a:ext cx="1066800" cy="990600"/>
            <a:chOff x="5914072" y="2495550"/>
            <a:chExt cx="1066800" cy="990600"/>
          </a:xfrm>
        </p:grpSpPr>
        <p:sp>
          <p:nvSpPr>
            <p:cNvPr id="15" name="Freeform 15"/>
            <p:cNvSpPr/>
            <p:nvPr/>
          </p:nvSpPr>
          <p:spPr>
            <a:xfrm>
              <a:off x="5914072" y="2495550"/>
              <a:ext cx="1066800" cy="99060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8224">
                <a:alpha val="10000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 rot="21600000">
            <a:off x="3280410" y="2923223"/>
            <a:ext cx="1045425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50"/>
              </a:lnSpc>
            </a:pPr>
            <a:r>
              <a:rPr lang="en-US" sz="1050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Магистратура</a:t>
            </a:r>
          </a:p>
        </p:txBody>
      </p:sp>
      <p:sp>
        <p:nvSpPr>
          <p:cNvPr id="18" name="TextBox 18"/>
          <p:cNvSpPr txBox="1"/>
          <p:nvPr/>
        </p:nvSpPr>
        <p:spPr>
          <a:xfrm rot="21600000">
            <a:off x="5975985" y="2927985"/>
            <a:ext cx="1045425" cy="1333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050"/>
              </a:lnSpc>
            </a:pPr>
            <a:r>
              <a:rPr lang="en-US" sz="1050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Аспирантура</a:t>
            </a:r>
          </a:p>
        </p:txBody>
      </p:sp>
      <p:grpSp>
        <p:nvGrpSpPr>
          <p:cNvPr id="20" name="Group 20"/>
          <p:cNvGrpSpPr/>
          <p:nvPr/>
        </p:nvGrpSpPr>
        <p:grpSpPr>
          <a:xfrm rot="1432486">
            <a:off x="2107332" y="2865892"/>
            <a:ext cx="898355" cy="383266"/>
            <a:chOff x="2107332" y="2865892"/>
            <a:chExt cx="898355" cy="383266"/>
          </a:xfrm>
        </p:grpSpPr>
        <p:sp>
          <p:nvSpPr>
            <p:cNvPr id="19" name="Freeform 19"/>
            <p:cNvSpPr/>
            <p:nvPr/>
          </p:nvSpPr>
          <p:spPr>
            <a:xfrm>
              <a:off x="2107332" y="2865892"/>
              <a:ext cx="898355" cy="383266"/>
            </a:xfrm>
            <a:custGeom>
              <a:avLst/>
              <a:gdLst/>
              <a:ahLst/>
              <a:cxnLst/>
              <a:rect l="0" t="0" r="0" b="0"/>
              <a:pathLst>
                <a:path w="304792" h="196535">
                  <a:moveTo>
                    <a:pt x="297883" y="4335"/>
                  </a:moveTo>
                  <a:cubicBezTo>
                    <a:pt x="238647" y="-2980"/>
                    <a:pt x="185955" y="-2065"/>
                    <a:pt x="128576" y="15089"/>
                  </a:cubicBezTo>
                  <a:cubicBezTo>
                    <a:pt x="102697" y="22823"/>
                    <a:pt x="125700" y="32606"/>
                    <a:pt x="141940" y="27748"/>
                  </a:cubicBezTo>
                  <a:cubicBezTo>
                    <a:pt x="175716" y="17651"/>
                    <a:pt x="207243" y="15651"/>
                    <a:pt x="240505" y="17747"/>
                  </a:cubicBezTo>
                  <a:cubicBezTo>
                    <a:pt x="148674" y="33063"/>
                    <a:pt x="74332" y="117016"/>
                    <a:pt x="6266" y="173737"/>
                  </a:cubicBezTo>
                  <a:cubicBezTo>
                    <a:pt x="-11670" y="188682"/>
                    <a:pt x="13019" y="204818"/>
                    <a:pt x="28764" y="191702"/>
                  </a:cubicBezTo>
                  <a:cubicBezTo>
                    <a:pt x="92439" y="138647"/>
                    <a:pt x="163829" y="55027"/>
                    <a:pt x="250639" y="46331"/>
                  </a:cubicBezTo>
                  <a:cubicBezTo>
                    <a:pt x="234990" y="78649"/>
                    <a:pt x="219331" y="110977"/>
                    <a:pt x="203681" y="143296"/>
                  </a:cubicBezTo>
                  <a:cubicBezTo>
                    <a:pt x="199395" y="152144"/>
                    <a:pt x="236771" y="150411"/>
                    <a:pt x="241972" y="139676"/>
                  </a:cubicBezTo>
                  <a:cubicBezTo>
                    <a:pt x="262784" y="96709"/>
                    <a:pt x="283586" y="53732"/>
                    <a:pt x="304398" y="10765"/>
                  </a:cubicBezTo>
                  <a:cubicBezTo>
                    <a:pt x="306332" y="6793"/>
                    <a:pt x="300665" y="4678"/>
                    <a:pt x="297883" y="4335"/>
                  </a:cubicBezTo>
                  <a:close/>
                </a:path>
              </a:pathLst>
            </a:custGeom>
            <a:solidFill>
              <a:srgbClr val="000000">
                <a:alpha val="54000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432486">
            <a:off x="4693370" y="2837317"/>
            <a:ext cx="898355" cy="383266"/>
            <a:chOff x="4693370" y="2837317"/>
            <a:chExt cx="898355" cy="383266"/>
          </a:xfrm>
        </p:grpSpPr>
        <p:sp>
          <p:nvSpPr>
            <p:cNvPr id="21" name="Freeform 21"/>
            <p:cNvSpPr/>
            <p:nvPr/>
          </p:nvSpPr>
          <p:spPr>
            <a:xfrm>
              <a:off x="4693370" y="2837317"/>
              <a:ext cx="898355" cy="383266"/>
            </a:xfrm>
            <a:custGeom>
              <a:avLst/>
              <a:gdLst/>
              <a:ahLst/>
              <a:cxnLst/>
              <a:rect l="0" t="0" r="0" b="0"/>
              <a:pathLst>
                <a:path w="304792" h="196535">
                  <a:moveTo>
                    <a:pt x="297883" y="4335"/>
                  </a:moveTo>
                  <a:cubicBezTo>
                    <a:pt x="238647" y="-2980"/>
                    <a:pt x="185955" y="-2065"/>
                    <a:pt x="128576" y="15089"/>
                  </a:cubicBezTo>
                  <a:cubicBezTo>
                    <a:pt x="102697" y="22823"/>
                    <a:pt x="125700" y="32606"/>
                    <a:pt x="141940" y="27748"/>
                  </a:cubicBezTo>
                  <a:cubicBezTo>
                    <a:pt x="175716" y="17651"/>
                    <a:pt x="207243" y="15651"/>
                    <a:pt x="240505" y="17747"/>
                  </a:cubicBezTo>
                  <a:cubicBezTo>
                    <a:pt x="148674" y="33063"/>
                    <a:pt x="74332" y="117016"/>
                    <a:pt x="6266" y="173737"/>
                  </a:cubicBezTo>
                  <a:cubicBezTo>
                    <a:pt x="-11670" y="188682"/>
                    <a:pt x="13019" y="204818"/>
                    <a:pt x="28764" y="191702"/>
                  </a:cubicBezTo>
                  <a:cubicBezTo>
                    <a:pt x="92439" y="138647"/>
                    <a:pt x="163829" y="55027"/>
                    <a:pt x="250639" y="46331"/>
                  </a:cubicBezTo>
                  <a:cubicBezTo>
                    <a:pt x="234990" y="78649"/>
                    <a:pt x="219331" y="110977"/>
                    <a:pt x="203681" y="143296"/>
                  </a:cubicBezTo>
                  <a:cubicBezTo>
                    <a:pt x="199395" y="152144"/>
                    <a:pt x="236771" y="150411"/>
                    <a:pt x="241972" y="139676"/>
                  </a:cubicBezTo>
                  <a:cubicBezTo>
                    <a:pt x="262784" y="96709"/>
                    <a:pt x="283586" y="53732"/>
                    <a:pt x="304398" y="10765"/>
                  </a:cubicBezTo>
                  <a:cubicBezTo>
                    <a:pt x="306332" y="6793"/>
                    <a:pt x="300665" y="4678"/>
                    <a:pt x="297883" y="4335"/>
                  </a:cubicBezTo>
                  <a:close/>
                </a:path>
              </a:pathLst>
            </a:custGeom>
            <a:solidFill>
              <a:srgbClr val="000000">
                <a:alpha val="54000"/>
              </a:srgbClr>
            </a:solidFill>
          </p:spPr>
        </p:sp>
      </p:grpSp>
      <p:sp>
        <p:nvSpPr>
          <p:cNvPr id="23" name="TextBox 23"/>
          <p:cNvSpPr txBox="1"/>
          <p:nvPr/>
        </p:nvSpPr>
        <p:spPr>
          <a:xfrm rot="21600000">
            <a:off x="304800" y="3792855"/>
            <a:ext cx="2197950" cy="7334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144500" lvl="0" indent="-119000" algn="l">
              <a:lnSpc>
                <a:spcPts val="1913"/>
              </a:lnSpc>
              <a:buSzPct val="150000"/>
              <a:buFont typeface=""/>
              <a:buChar char="•"/>
            </a:pPr>
            <a:r>
              <a:rPr lang="en-US" sz="1275" b="0" i="0" spc="0" dirty="0" err="1">
                <a:solidFill>
                  <a:srgbClr val="000000">
                    <a:alpha val="100000"/>
                  </a:srgbClr>
                </a:solidFill>
                <a:latin typeface="Asap"/>
              </a:rPr>
              <a:t>Психология</a:t>
            </a:r>
            <a:r>
              <a:rPr lang="en-US" sz="1275" b="0" i="0" spc="0" dirty="0">
                <a:solidFill>
                  <a:srgbClr val="000000">
                    <a:alpha val="100000"/>
                  </a:srgbClr>
                </a:solidFill>
                <a:latin typeface="Asap"/>
              </a:rPr>
              <a:t> (</a:t>
            </a:r>
            <a:r>
              <a:rPr lang="en-US" sz="1275" b="0" i="0" spc="0" dirty="0" err="1">
                <a:solidFill>
                  <a:srgbClr val="000000">
                    <a:alpha val="100000"/>
                  </a:srgbClr>
                </a:solidFill>
                <a:latin typeface="Asap"/>
              </a:rPr>
              <a:t>очно</a:t>
            </a:r>
            <a:r>
              <a:rPr lang="en-US" sz="1275" b="0" i="0" spc="0" dirty="0">
                <a:solidFill>
                  <a:srgbClr val="000000">
                    <a:alpha val="100000"/>
                  </a:srgbClr>
                </a:solidFill>
                <a:latin typeface="Asap"/>
              </a:rPr>
              <a:t>)</a:t>
            </a:r>
          </a:p>
          <a:p>
            <a:pPr marL="144500" lvl="0" indent="-119000" algn="l">
              <a:lnSpc>
                <a:spcPts val="1913"/>
              </a:lnSpc>
              <a:buSzPct val="150000"/>
              <a:buFont typeface=""/>
              <a:buChar char="•"/>
            </a:pPr>
            <a:r>
              <a:rPr lang="en-US" sz="1275" b="0" i="0" spc="0" dirty="0" err="1">
                <a:solidFill>
                  <a:srgbClr val="000000">
                    <a:alpha val="100000"/>
                  </a:srgbClr>
                </a:solidFill>
                <a:latin typeface="Asap"/>
              </a:rPr>
              <a:t>Социальная</a:t>
            </a:r>
            <a:r>
              <a:rPr lang="en-US" sz="1275" b="0" i="0" spc="0" dirty="0">
                <a:solidFill>
                  <a:srgbClr val="000000">
                    <a:alpha val="100000"/>
                  </a:srgbClr>
                </a:solidFill>
                <a:latin typeface="Asap"/>
              </a:rPr>
              <a:t> </a:t>
            </a:r>
            <a:r>
              <a:rPr lang="en-US" sz="1275" b="0" i="0" spc="0" dirty="0" err="1">
                <a:solidFill>
                  <a:srgbClr val="000000">
                    <a:alpha val="100000"/>
                  </a:srgbClr>
                </a:solidFill>
                <a:latin typeface="Asap"/>
              </a:rPr>
              <a:t>работа</a:t>
            </a:r>
            <a:r>
              <a:rPr lang="en-US" sz="1275" b="0" i="0" spc="0" dirty="0">
                <a:solidFill>
                  <a:srgbClr val="000000">
                    <a:alpha val="100000"/>
                  </a:srgbClr>
                </a:solidFill>
                <a:latin typeface="Asap"/>
              </a:rPr>
              <a:t> (</a:t>
            </a:r>
            <a:r>
              <a:rPr lang="en-US" sz="1275" b="0" i="0" spc="0" dirty="0" err="1">
                <a:solidFill>
                  <a:srgbClr val="000000">
                    <a:alpha val="100000"/>
                  </a:srgbClr>
                </a:solidFill>
                <a:latin typeface="Asap"/>
              </a:rPr>
              <a:t>заочно</a:t>
            </a:r>
            <a:r>
              <a:rPr lang="en-US" sz="1275" b="0" i="0" spc="0" dirty="0">
                <a:solidFill>
                  <a:srgbClr val="000000">
                    <a:alpha val="100000"/>
                  </a:srgbClr>
                </a:solidFill>
                <a:latin typeface="Asap"/>
              </a:rPr>
              <a:t>)</a:t>
            </a:r>
          </a:p>
          <a:p>
            <a:pPr marL="144500" lvl="0" indent="-119000" algn="l">
              <a:lnSpc>
                <a:spcPts val="1913"/>
              </a:lnSpc>
              <a:buSzPct val="150000"/>
              <a:buFont typeface=""/>
              <a:buChar char="•"/>
            </a:pPr>
            <a:r>
              <a:rPr lang="en-US" sz="1275" b="0" i="0" spc="0" dirty="0" err="1">
                <a:solidFill>
                  <a:srgbClr val="000000">
                    <a:alpha val="100000"/>
                  </a:srgbClr>
                </a:solidFill>
                <a:latin typeface="Asap"/>
              </a:rPr>
              <a:t>Социология</a:t>
            </a:r>
            <a:r>
              <a:rPr lang="en-US" sz="1275" b="0" i="0" spc="0" dirty="0">
                <a:solidFill>
                  <a:srgbClr val="000000">
                    <a:alpha val="100000"/>
                  </a:srgbClr>
                </a:solidFill>
                <a:latin typeface="Asap"/>
              </a:rPr>
              <a:t> (</a:t>
            </a:r>
            <a:r>
              <a:rPr lang="en-US" sz="1275" b="0" i="0" spc="0" dirty="0" err="1">
                <a:solidFill>
                  <a:srgbClr val="000000">
                    <a:alpha val="100000"/>
                  </a:srgbClr>
                </a:solidFill>
                <a:latin typeface="Asap"/>
              </a:rPr>
              <a:t>очно</a:t>
            </a:r>
            <a:r>
              <a:rPr lang="en-US" sz="1275" b="0" i="0" spc="0" dirty="0">
                <a:solidFill>
                  <a:srgbClr val="000000">
                    <a:alpha val="100000"/>
                  </a:srgbClr>
                </a:solidFill>
                <a:latin typeface="Asap"/>
              </a:rPr>
              <a:t>)</a:t>
            </a:r>
          </a:p>
        </p:txBody>
      </p:sp>
      <p:sp>
        <p:nvSpPr>
          <p:cNvPr id="24" name="TextBox 24"/>
          <p:cNvSpPr txBox="1"/>
          <p:nvPr/>
        </p:nvSpPr>
        <p:spPr>
          <a:xfrm rot="21600000">
            <a:off x="2885122" y="3789998"/>
            <a:ext cx="2197950" cy="9048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144500" lvl="0" indent="-119000" algn="l">
              <a:lnSpc>
                <a:spcPts val="1785"/>
              </a:lnSpc>
              <a:buSzPct val="150000"/>
              <a:buFont typeface=""/>
              <a:buChar char="•"/>
            </a:pPr>
            <a:r>
              <a:rPr lang="en-US" sz="1275" b="0" i="0" spc="0">
                <a:solidFill>
                  <a:srgbClr val="000000">
                    <a:alpha val="100000"/>
                  </a:srgbClr>
                </a:solidFill>
                <a:latin typeface="Asap"/>
              </a:rPr>
              <a:t>Психология (очно)</a:t>
            </a:r>
          </a:p>
          <a:p>
            <a:pPr marL="144500" lvl="0" indent="-119000" algn="l">
              <a:lnSpc>
                <a:spcPts val="1785"/>
              </a:lnSpc>
              <a:buSzPct val="150000"/>
              <a:buFont typeface=""/>
              <a:buChar char="•"/>
            </a:pPr>
            <a:r>
              <a:rPr lang="en-US" sz="1275" b="0" i="0" spc="0">
                <a:solidFill>
                  <a:srgbClr val="000000">
                    <a:alpha val="100000"/>
                  </a:srgbClr>
                </a:solidFill>
                <a:latin typeface="Asap"/>
              </a:rPr>
              <a:t>Управление персоналом (заочно)</a:t>
            </a:r>
          </a:p>
          <a:p>
            <a:pPr marL="144500" lvl="0" indent="-119000" algn="l">
              <a:lnSpc>
                <a:spcPts val="1785"/>
              </a:lnSpc>
              <a:buSzPct val="150000"/>
              <a:buFont typeface=""/>
              <a:buChar char="•"/>
            </a:pPr>
            <a:r>
              <a:rPr lang="en-US" sz="1275" b="0" i="0" spc="0">
                <a:solidFill>
                  <a:srgbClr val="000000">
                    <a:alpha val="100000"/>
                  </a:srgbClr>
                </a:solidFill>
                <a:latin typeface="Asap"/>
              </a:rPr>
              <a:t>Социология (очно, заочно)</a:t>
            </a:r>
          </a:p>
        </p:txBody>
      </p:sp>
      <p:sp>
        <p:nvSpPr>
          <p:cNvPr id="25" name="TextBox 25"/>
          <p:cNvSpPr txBox="1"/>
          <p:nvPr/>
        </p:nvSpPr>
        <p:spPr>
          <a:xfrm rot="21600000">
            <a:off x="5361622" y="3794760"/>
            <a:ext cx="2197950" cy="7334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144500" lvl="0" indent="-119000" algn="l">
              <a:lnSpc>
                <a:spcPts val="1913"/>
              </a:lnSpc>
              <a:buSzPct val="150000"/>
              <a:buFont typeface=""/>
              <a:buChar char="•"/>
            </a:pPr>
            <a:r>
              <a:rPr lang="en-US" sz="1275" b="0" i="0" spc="0">
                <a:solidFill>
                  <a:srgbClr val="000000">
                    <a:alpha val="100000"/>
                  </a:srgbClr>
                </a:solidFill>
                <a:latin typeface="Asap"/>
              </a:rPr>
              <a:t>Психология (очно, заочно)</a:t>
            </a:r>
          </a:p>
          <a:p>
            <a:pPr marL="144500" lvl="0" indent="-119000" algn="l">
              <a:lnSpc>
                <a:spcPts val="1913"/>
              </a:lnSpc>
              <a:buSzPct val="150000"/>
              <a:buFont typeface=""/>
              <a:buChar char="•"/>
            </a:pPr>
            <a:r>
              <a:rPr lang="en-US" sz="1275" b="0" i="0" spc="0">
                <a:solidFill>
                  <a:srgbClr val="000000">
                    <a:alpha val="100000"/>
                  </a:srgbClr>
                </a:solidFill>
                <a:latin typeface="Asap"/>
              </a:rPr>
              <a:t>Социальная работа</a:t>
            </a:r>
          </a:p>
          <a:p>
            <a:pPr marL="144500" lvl="0" indent="-119000" algn="l">
              <a:lnSpc>
                <a:spcPts val="1913"/>
              </a:lnSpc>
              <a:buSzPct val="150000"/>
              <a:buFont typeface=""/>
              <a:buChar char="•"/>
            </a:pPr>
            <a:r>
              <a:rPr lang="en-US" sz="1275" b="0" i="0" spc="0">
                <a:solidFill>
                  <a:srgbClr val="000000">
                    <a:alpha val="100000"/>
                  </a:srgbClr>
                </a:solidFill>
                <a:latin typeface="Asap"/>
              </a:rPr>
              <a:t>Социология (очно, заочно)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90378" y="95996"/>
            <a:ext cx="4346956" cy="883410"/>
          </a:xfrm>
          <a:prstGeom prst="rect">
            <a:avLst/>
          </a:prstGeom>
        </p:spPr>
        <p:txBody>
          <a:bodyPr lIns="0" tIns="82800" rIns="0" bIns="0" rtlCol="0" anchor="t"/>
          <a:lstStyle/>
          <a:p>
            <a:pPr algn="l">
              <a:lnSpc>
                <a:spcPts val="5850"/>
              </a:lnSpc>
            </a:pPr>
            <a:r>
              <a:rPr lang="en-US" sz="5850" dirty="0" err="1">
                <a:solidFill>
                  <a:srgbClr val="FF8224">
                    <a:alpha val="100000"/>
                  </a:srgbClr>
                </a:solidFill>
                <a:latin typeface="Fredoka One"/>
              </a:rPr>
              <a:t>Социология</a:t>
            </a:r>
            <a:endParaRPr lang="ru-RU" dirty="0" err="1"/>
          </a:p>
        </p:txBody>
      </p:sp>
      <p:sp>
        <p:nvSpPr>
          <p:cNvPr id="7" name="TextBox 7"/>
          <p:cNvSpPr txBox="1"/>
          <p:nvPr/>
        </p:nvSpPr>
        <p:spPr>
          <a:xfrm>
            <a:off x="463740" y="1967199"/>
            <a:ext cx="3131400" cy="371475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l">
              <a:lnSpc>
                <a:spcPts val="2925"/>
              </a:lnSpc>
            </a:pPr>
            <a:r>
              <a:rPr lang="en-US" sz="1950" b="0" i="0" spc="0" dirty="0" err="1">
                <a:solidFill>
                  <a:srgbClr val="FF8224">
                    <a:alpha val="100000"/>
                  </a:srgbClr>
                </a:solidFill>
                <a:latin typeface="Fredoka One"/>
              </a:rPr>
              <a:t>Основные</a:t>
            </a:r>
            <a:r>
              <a:rPr lang="en-US" sz="1950" b="0" i="0" spc="0" dirty="0">
                <a:solidFill>
                  <a:srgbClr val="FF8224">
                    <a:alpha val="100000"/>
                  </a:srgbClr>
                </a:solidFill>
                <a:latin typeface="Fredoka One"/>
              </a:rPr>
              <a:t> </a:t>
            </a:r>
            <a:r>
              <a:rPr lang="en-US" sz="1950" b="0" i="0" spc="0" dirty="0" err="1">
                <a:solidFill>
                  <a:srgbClr val="FF8224">
                    <a:alpha val="100000"/>
                  </a:srgbClr>
                </a:solidFill>
                <a:latin typeface="Fredoka One"/>
              </a:rPr>
              <a:t>дисциплины</a:t>
            </a:r>
            <a:r>
              <a:rPr lang="en-US" sz="1950" b="0" i="0" spc="0" dirty="0">
                <a:solidFill>
                  <a:srgbClr val="FF8224">
                    <a:alpha val="100000"/>
                  </a:srgbClr>
                </a:solidFill>
                <a:latin typeface="Fredoka One"/>
              </a:rPr>
              <a:t> : </a:t>
            </a:r>
          </a:p>
        </p:txBody>
      </p:sp>
      <p:grpSp>
        <p:nvGrpSpPr>
          <p:cNvPr id="9" name="Group 9"/>
          <p:cNvGrpSpPr/>
          <p:nvPr/>
        </p:nvGrpSpPr>
        <p:grpSpPr>
          <a:xfrm rot="7069227">
            <a:off x="4397487" y="2091545"/>
            <a:ext cx="3573710" cy="3678907"/>
            <a:chOff x="3966060" y="2673743"/>
            <a:chExt cx="5066106" cy="4986948"/>
          </a:xfrm>
        </p:grpSpPr>
        <p:sp>
          <p:nvSpPr>
            <p:cNvPr id="8" name="Freeform 8"/>
            <p:cNvSpPr/>
            <p:nvPr/>
          </p:nvSpPr>
          <p:spPr>
            <a:xfrm>
              <a:off x="3966060" y="2673743"/>
              <a:ext cx="5066106" cy="4986948"/>
            </a:xfrm>
            <a:custGeom>
              <a:avLst/>
              <a:gdLst/>
              <a:ahLst/>
              <a:cxnLst/>
              <a:rect l="0" t="0" r="0" b="0"/>
              <a:pathLst>
                <a:path w="304803" h="300680">
                  <a:moveTo>
                    <a:pt x="251272" y="272833"/>
                  </a:moveTo>
                  <a:cubicBezTo>
                    <a:pt x="196055" y="320382"/>
                    <a:pt x="129114" y="302018"/>
                    <a:pt x="104234" y="255488"/>
                  </a:cubicBezTo>
                  <a:cubicBezTo>
                    <a:pt x="83508" y="216721"/>
                    <a:pt x="103901" y="192185"/>
                    <a:pt x="40455" y="165277"/>
                  </a:cubicBezTo>
                  <a:cubicBezTo>
                    <a:pt x="-38069" y="131987"/>
                    <a:pt x="16738" y="60483"/>
                    <a:pt x="46389" y="34946"/>
                  </a:cubicBezTo>
                  <a:cubicBezTo>
                    <a:pt x="101606" y="-12603"/>
                    <a:pt x="214858" y="-19851"/>
                    <a:pt x="277008" y="65521"/>
                  </a:cubicBezTo>
                  <a:cubicBezTo>
                    <a:pt x="325500" y="132120"/>
                    <a:pt x="306488" y="225284"/>
                    <a:pt x="251272" y="272833"/>
                  </a:cubicBez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l="-37500" t="1" r="-37500" b="-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 rot="21600000">
            <a:off x="428625" y="2643188"/>
            <a:ext cx="209550" cy="209550"/>
            <a:chOff x="428625" y="2643188"/>
            <a:chExt cx="209550" cy="209550"/>
          </a:xfrm>
        </p:grpSpPr>
        <p:sp>
          <p:nvSpPr>
            <p:cNvPr id="10" name="Freeform 10"/>
            <p:cNvSpPr/>
            <p:nvPr/>
          </p:nvSpPr>
          <p:spPr>
            <a:xfrm>
              <a:off x="428625" y="2643188"/>
              <a:ext cx="209550" cy="20955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8224">
                <a:alpha val="100000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816165" y="2441561"/>
            <a:ext cx="2778975" cy="8191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2138"/>
              </a:lnSpc>
            </a:pP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Социальные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и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политические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технологии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управления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 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массовым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сознанием</a:t>
            </a:r>
            <a:endParaRPr lang="en-US" sz="1400">
              <a:solidFill>
                <a:srgbClr val="464646"/>
              </a:solidFill>
              <a:latin typeface="Asap"/>
            </a:endParaRPr>
          </a:p>
        </p:txBody>
      </p:sp>
      <p:grpSp>
        <p:nvGrpSpPr>
          <p:cNvPr id="14" name="Group 14"/>
          <p:cNvGrpSpPr/>
          <p:nvPr/>
        </p:nvGrpSpPr>
        <p:grpSpPr>
          <a:xfrm rot="21600000">
            <a:off x="428625" y="3662363"/>
            <a:ext cx="209550" cy="209550"/>
            <a:chOff x="428625" y="3662363"/>
            <a:chExt cx="209550" cy="209550"/>
          </a:xfrm>
        </p:grpSpPr>
        <p:sp>
          <p:nvSpPr>
            <p:cNvPr id="13" name="Freeform 13"/>
            <p:cNvSpPr/>
            <p:nvPr/>
          </p:nvSpPr>
          <p:spPr>
            <a:xfrm>
              <a:off x="428625" y="3662363"/>
              <a:ext cx="209550" cy="20955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8224">
                <a:alpha val="10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781050" y="3333355"/>
            <a:ext cx="2645625" cy="648271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2138"/>
              </a:lnSpc>
            </a:pP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Современные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исследования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проблем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политики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и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управления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общественным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мнением</a:t>
            </a:r>
            <a:endParaRPr lang="en-US" sz="1400" b="0" i="0" spc="0" dirty="0" err="1">
              <a:solidFill>
                <a:srgbClr val="464646">
                  <a:alpha val="100000"/>
                </a:srgbClr>
              </a:solidFill>
              <a:latin typeface="Asap"/>
            </a:endParaRPr>
          </a:p>
        </p:txBody>
      </p:sp>
      <p:grpSp>
        <p:nvGrpSpPr>
          <p:cNvPr id="17" name="Group 17"/>
          <p:cNvGrpSpPr/>
          <p:nvPr/>
        </p:nvGrpSpPr>
        <p:grpSpPr>
          <a:xfrm rot="21600000">
            <a:off x="428625" y="4386263"/>
            <a:ext cx="209550" cy="209550"/>
            <a:chOff x="428625" y="4386263"/>
            <a:chExt cx="209550" cy="209550"/>
          </a:xfrm>
        </p:grpSpPr>
        <p:sp>
          <p:nvSpPr>
            <p:cNvPr id="16" name="Freeform 16"/>
            <p:cNvSpPr/>
            <p:nvPr/>
          </p:nvSpPr>
          <p:spPr>
            <a:xfrm>
              <a:off x="428625" y="4386263"/>
              <a:ext cx="209550" cy="20955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8224">
                <a:alpha val="100000"/>
              </a:srgbClr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781050" y="4217512"/>
            <a:ext cx="2645625" cy="542925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2138"/>
              </a:lnSpc>
            </a:pP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Современные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методы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обработки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и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анализа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социологических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данных</a:t>
            </a:r>
            <a:endParaRPr lang="en-US" sz="1400" b="0" i="0" spc="0" dirty="0" err="1">
              <a:solidFill>
                <a:srgbClr val="464646">
                  <a:alpha val="100000"/>
                </a:srgbClr>
              </a:solidFill>
              <a:latin typeface="Asap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620588" y="3120339"/>
            <a:ext cx="2057183" cy="17145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r">
              <a:lnSpc>
                <a:spcPts val="1500"/>
              </a:lnSpc>
            </a:pPr>
            <a:r>
              <a:rPr lang="en-US" sz="1500" b="1" dirty="0" err="1">
                <a:solidFill>
                  <a:srgbClr val="FFFFFF">
                    <a:alpha val="100000"/>
                  </a:srgbClr>
                </a:solidFill>
                <a:latin typeface="Lato"/>
              </a:rPr>
              <a:t>Инна</a:t>
            </a:r>
            <a:r>
              <a:rPr lang="en-US" sz="1500" b="1" dirty="0">
                <a:solidFill>
                  <a:srgbClr val="FFFFFF">
                    <a:alpha val="100000"/>
                  </a:srgbClr>
                </a:solidFill>
                <a:latin typeface="Lato"/>
              </a:rPr>
              <a:t> </a:t>
            </a:r>
            <a:endParaRPr lang="ru-RU"/>
          </a:p>
          <a:p>
            <a:pPr algn="r">
              <a:lnSpc>
                <a:spcPts val="1500"/>
              </a:lnSpc>
            </a:pPr>
            <a:r>
              <a:rPr lang="en-US" sz="1500" b="1" dirty="0" err="1">
                <a:solidFill>
                  <a:srgbClr val="FFFFFF">
                    <a:alpha val="100000"/>
                  </a:srgbClr>
                </a:solidFill>
                <a:latin typeface="Lato"/>
              </a:rPr>
              <a:t>Александровна</a:t>
            </a:r>
            <a:endParaRPr lang="en-U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algn="r">
              <a:lnSpc>
                <a:spcPts val="1500"/>
              </a:lnSpc>
            </a:pPr>
            <a:r>
              <a:rPr lang="en-US" sz="1500" b="1" dirty="0" err="1">
                <a:solidFill>
                  <a:srgbClr val="FFFFFF"/>
                </a:solidFill>
                <a:latin typeface="Lato"/>
                <a:ea typeface="Lato"/>
                <a:cs typeface="Lato"/>
              </a:rPr>
              <a:t>Ветренко</a:t>
            </a:r>
            <a:r>
              <a:rPr lang="en-US" sz="1500" b="1" dirty="0">
                <a:solidFill>
                  <a:srgbClr val="FFFFFF"/>
                </a:solidFill>
                <a:latin typeface="Lato"/>
                <a:ea typeface="Lato"/>
                <a:cs typeface="Lato"/>
              </a:rPr>
              <a:t> </a:t>
            </a:r>
            <a:endParaRPr lang="en-US" dirty="0">
              <a:cs typeface="Calibri"/>
            </a:endParaRPr>
          </a:p>
          <a:p>
            <a:pPr algn="r">
              <a:lnSpc>
                <a:spcPts val="1500"/>
              </a:lnSpc>
            </a:pPr>
            <a:r>
              <a:rPr lang="en-US" sz="1500" b="0" i="0" spc="0" dirty="0" err="1">
                <a:solidFill>
                  <a:srgbClr val="FFFFFF">
                    <a:alpha val="100000"/>
                  </a:srgbClr>
                </a:solidFill>
                <a:latin typeface="Lato"/>
              </a:rPr>
              <a:t>руководитель</a:t>
            </a:r>
            <a:r>
              <a:rPr lang="en-US" sz="1500" b="0" i="0" spc="0" dirty="0">
                <a:solidFill>
                  <a:srgbClr val="FFFFFF">
                    <a:alpha val="100000"/>
                  </a:srgbClr>
                </a:solidFill>
                <a:latin typeface="Lato"/>
              </a:rPr>
              <a:t> </a:t>
            </a:r>
            <a:r>
              <a:rPr lang="en-US" sz="1500" b="0" i="0" spc="0" dirty="0" err="1">
                <a:solidFill>
                  <a:srgbClr val="FFFFFF">
                    <a:alpha val="100000"/>
                  </a:srgbClr>
                </a:solidFill>
                <a:latin typeface="Lato"/>
              </a:rPr>
              <a:t>магистерской</a:t>
            </a:r>
            <a:r>
              <a:rPr lang="en-US" sz="1500" b="0" i="0" spc="0" dirty="0">
                <a:solidFill>
                  <a:srgbClr val="FFFFFF">
                    <a:alpha val="100000"/>
                  </a:srgbClr>
                </a:solidFill>
                <a:latin typeface="Lato"/>
              </a:rPr>
              <a:t> </a:t>
            </a:r>
            <a:r>
              <a:rPr lang="en-US" sz="1500" b="0" i="0" spc="0" dirty="0" err="1">
                <a:solidFill>
                  <a:srgbClr val="FFFFFF">
                    <a:alpha val="100000"/>
                  </a:srgbClr>
                </a:solidFill>
                <a:latin typeface="Lato"/>
              </a:rPr>
              <a:t>программы</a:t>
            </a:r>
            <a:r>
              <a:rPr lang="en-US" sz="1500" b="0" i="0" spc="0" dirty="0">
                <a:solidFill>
                  <a:srgbClr val="FFFFFF">
                    <a:alpha val="100000"/>
                  </a:srgbClr>
                </a:solidFill>
                <a:latin typeface="Lato"/>
              </a:rPr>
              <a:t> </a:t>
            </a:r>
          </a:p>
          <a:p>
            <a:pPr algn="ctr"/>
            <a:r>
              <a:rPr lang="en-US" sz="1500" dirty="0">
                <a:solidFill>
                  <a:srgbClr val="464646"/>
                </a:solidFill>
                <a:ea typeface="+mn-lt"/>
                <a:cs typeface="+mn-lt"/>
              </a:rPr>
              <a:t>     </a:t>
            </a:r>
            <a:r>
              <a:rPr lang="en-US" sz="1500" b="1" dirty="0" err="1">
                <a:solidFill>
                  <a:schemeClr val="bg1"/>
                </a:solidFill>
                <a:ea typeface="+mn-lt"/>
                <a:cs typeface="+mn-lt"/>
              </a:rPr>
              <a:t>доктор</a:t>
            </a:r>
            <a:r>
              <a:rPr lang="en-US" sz="1500" b="1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1500" b="1" dirty="0" err="1">
                <a:solidFill>
                  <a:schemeClr val="bg1"/>
                </a:solidFill>
                <a:ea typeface="+mn-lt"/>
                <a:cs typeface="+mn-lt"/>
              </a:rPr>
              <a:t>политических</a:t>
            </a:r>
            <a:r>
              <a:rPr lang="en-US" sz="1500" b="1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</a:p>
          <a:p>
            <a:pPr algn="r"/>
            <a:r>
              <a:rPr lang="en-US" sz="1500" b="1" dirty="0" err="1">
                <a:solidFill>
                  <a:schemeClr val="bg1"/>
                </a:solidFill>
                <a:ea typeface="+mn-lt"/>
                <a:cs typeface="+mn-lt"/>
              </a:rPr>
              <a:t>наук</a:t>
            </a:r>
            <a:r>
              <a:rPr lang="en-US" sz="1500" b="1" i="0" spc="0" dirty="0">
                <a:solidFill>
                  <a:schemeClr val="bg1"/>
                </a:solidFill>
                <a:ea typeface="+mn-lt"/>
                <a:cs typeface="+mn-lt"/>
              </a:rPr>
              <a:t>, </a:t>
            </a:r>
            <a:r>
              <a:rPr lang="en-US" sz="1500" b="1" dirty="0" err="1">
                <a:solidFill>
                  <a:schemeClr val="bg1"/>
                </a:solidFill>
                <a:ea typeface="+mn-lt"/>
                <a:cs typeface="+mn-lt"/>
              </a:rPr>
              <a:t>профессор</a:t>
            </a:r>
            <a:endParaRPr lang="en-US" sz="1500" b="1" dirty="0">
              <a:solidFill>
                <a:schemeClr val="bg1"/>
              </a:solidFill>
              <a:ea typeface="+mn-lt"/>
              <a:cs typeface="+mn-lt"/>
            </a:endParaRPr>
          </a:p>
          <a:p>
            <a:pPr algn="r">
              <a:lnSpc>
                <a:spcPts val="1500"/>
              </a:lnSpc>
            </a:pPr>
            <a:endParaRPr lang="en-US" sz="1500" b="0" i="0" spc="0" dirty="0">
              <a:solidFill>
                <a:srgbClr val="FFFFFF">
                  <a:alpha val="100000"/>
                </a:srgbClr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13281" y="862474"/>
            <a:ext cx="3842044" cy="537701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50" b="0" i="0" spc="0" dirty="0">
                <a:solidFill>
                  <a:srgbClr val="FF8224">
                    <a:alpha val="100000"/>
                  </a:srgbClr>
                </a:solidFill>
                <a:latin typeface="Bad Script"/>
              </a:rPr>
              <a:t>"</a:t>
            </a:r>
            <a:r>
              <a:rPr lang="en-US" sz="1850" dirty="0" err="1">
                <a:solidFill>
                  <a:srgbClr val="FF0000"/>
                </a:solidFill>
                <a:ea typeface="+mn-lt"/>
                <a:cs typeface="+mn-lt"/>
              </a:rPr>
              <a:t>Социология</a:t>
            </a:r>
            <a:r>
              <a:rPr lang="en-US" sz="1850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sz="1850" dirty="0" err="1">
                <a:solidFill>
                  <a:srgbClr val="FF0000"/>
                </a:solidFill>
                <a:ea typeface="+mn-lt"/>
                <a:cs typeface="+mn-lt"/>
              </a:rPr>
              <a:t>политики</a:t>
            </a:r>
            <a:r>
              <a:rPr lang="en-US" sz="1850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sz="1850" b="0" i="0" spc="0" dirty="0">
                <a:solidFill>
                  <a:srgbClr val="FF0000"/>
                </a:solidFill>
                <a:ea typeface="+mn-lt"/>
                <a:cs typeface="+mn-lt"/>
              </a:rPr>
              <a:t>и </a:t>
            </a:r>
            <a:r>
              <a:rPr lang="en-US" sz="1850" dirty="0" err="1">
                <a:solidFill>
                  <a:srgbClr val="FF0000"/>
                </a:solidFill>
                <a:ea typeface="+mn-lt"/>
                <a:cs typeface="+mn-lt"/>
              </a:rPr>
              <a:t>управления</a:t>
            </a:r>
            <a:r>
              <a:rPr lang="en-US" sz="1850" b="0" i="0" spc="0" dirty="0">
                <a:solidFill>
                  <a:srgbClr val="FF8224">
                    <a:alpha val="100000"/>
                  </a:srgbClr>
                </a:solidFill>
                <a:latin typeface="Bad Script"/>
              </a:rPr>
              <a:t>"</a:t>
            </a:r>
          </a:p>
        </p:txBody>
      </p:sp>
      <p:grpSp>
        <p:nvGrpSpPr>
          <p:cNvPr id="24" name="Group 24"/>
          <p:cNvGrpSpPr/>
          <p:nvPr/>
        </p:nvGrpSpPr>
        <p:grpSpPr>
          <a:xfrm rot="21600000">
            <a:off x="427672" y="5160645"/>
            <a:ext cx="209550" cy="209550"/>
            <a:chOff x="427672" y="5160645"/>
            <a:chExt cx="209550" cy="209550"/>
          </a:xfrm>
        </p:grpSpPr>
        <p:sp>
          <p:nvSpPr>
            <p:cNvPr id="23" name="Freeform 23"/>
            <p:cNvSpPr/>
            <p:nvPr/>
          </p:nvSpPr>
          <p:spPr>
            <a:xfrm>
              <a:off x="427672" y="5160645"/>
              <a:ext cx="209550" cy="20955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8224">
                <a:alpha val="100000"/>
              </a:srgbClr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746760" y="5044852"/>
            <a:ext cx="3031892" cy="57804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2138"/>
              </a:lnSpc>
            </a:pP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Игровое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моделирование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социально-политических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 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процессов</a:t>
            </a:r>
            <a:endParaRPr lang="en-US" sz="1400" b="0" i="0" spc="0" dirty="0">
              <a:solidFill>
                <a:srgbClr val="464646">
                  <a:alpha val="100000"/>
                </a:srgbClr>
              </a:solidFill>
              <a:latin typeface="Asap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05850" y="1160131"/>
            <a:ext cx="2645625" cy="276225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2138"/>
              </a:lnSpc>
            </a:pPr>
            <a:r>
              <a:rPr lang="en-US" sz="1400" b="0" i="0" spc="0" dirty="0">
                <a:solidFill>
                  <a:srgbClr val="464646">
                    <a:alpha val="100000"/>
                  </a:srgbClr>
                </a:solidFill>
                <a:latin typeface="Asap"/>
              </a:rPr>
              <a:t>2 </a:t>
            </a:r>
            <a:r>
              <a:rPr lang="en-US" sz="1400" b="0" i="0" spc="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года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- </a:t>
            </a:r>
            <a:r>
              <a:rPr lang="en-US" sz="1400" b="0" i="0" spc="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очная</a:t>
            </a:r>
            <a:r>
              <a:rPr lang="en-US" sz="1400" b="0" i="0" spc="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b="0" i="0" spc="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форма</a:t>
            </a:r>
            <a:r>
              <a:rPr lang="en-US" sz="1400" b="0" i="0" spc="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b="0" i="0" spc="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обучения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, </a:t>
            </a:r>
          </a:p>
          <a:p>
            <a:pPr>
              <a:lnSpc>
                <a:spcPts val="2138"/>
              </a:lnSpc>
            </a:pP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2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года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6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месяцев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 - 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заочная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форма</a:t>
            </a:r>
            <a:r>
              <a:rPr lang="en-US" sz="1400" dirty="0">
                <a:solidFill>
                  <a:srgbClr val="464646">
                    <a:alpha val="100000"/>
                  </a:srgbClr>
                </a:solidFill>
                <a:latin typeface="Asap"/>
              </a:rPr>
              <a:t> </a:t>
            </a:r>
            <a:r>
              <a:rPr lang="en-US" sz="1400" dirty="0" err="1">
                <a:solidFill>
                  <a:srgbClr val="464646">
                    <a:alpha val="100000"/>
                  </a:srgbClr>
                </a:solidFill>
                <a:latin typeface="Asap"/>
              </a:rPr>
              <a:t>обучения</a:t>
            </a:r>
            <a:endParaRPr lang="en-US" sz="1600" b="0" i="0" spc="0" dirty="0">
              <a:solidFill>
                <a:srgbClr val="464646">
                  <a:alpha val="100000"/>
                </a:srgbClr>
              </a:solidFill>
              <a:latin typeface="Asap"/>
            </a:endParaRPr>
          </a:p>
        </p:txBody>
      </p:sp>
      <p:sp>
        <p:nvSpPr>
          <p:cNvPr id="28" name="Freeform 15">
            <a:extLst>
              <a:ext uri="{FF2B5EF4-FFF2-40B4-BE49-F238E27FC236}">
                <a16:creationId xmlns:a16="http://schemas.microsoft.com/office/drawing/2014/main" id="{29CCB1DB-4987-454F-9DD0-09CF61B278C2}"/>
              </a:ext>
            </a:extLst>
          </p:cNvPr>
          <p:cNvSpPr/>
          <p:nvPr/>
        </p:nvSpPr>
        <p:spPr>
          <a:xfrm>
            <a:off x="3634424" y="2923342"/>
            <a:ext cx="2178869" cy="2231161"/>
          </a:xfrm>
          <a:custGeom>
            <a:avLst/>
            <a:gdLst/>
            <a:ahLst/>
            <a:cxnLst/>
            <a:rect l="0" t="0" r="0" b="0"/>
            <a:pathLst>
              <a:path w="298533" h="304800">
                <a:moveTo>
                  <a:pt x="298533" y="152562"/>
                </a:moveTo>
                <a:cubicBezTo>
                  <a:pt x="298533" y="172964"/>
                  <a:pt x="294780" y="191233"/>
                  <a:pt x="287398" y="208950"/>
                </a:cubicBezTo>
                <a:cubicBezTo>
                  <a:pt x="279768" y="227333"/>
                  <a:pt x="269091" y="242707"/>
                  <a:pt x="255241" y="256565"/>
                </a:cubicBezTo>
                <a:cubicBezTo>
                  <a:pt x="241392" y="270415"/>
                  <a:pt x="226714" y="282788"/>
                  <a:pt x="208331" y="290408"/>
                </a:cubicBezTo>
                <a:cubicBezTo>
                  <a:pt x="190614" y="297752"/>
                  <a:pt x="171650" y="304800"/>
                  <a:pt x="151247" y="304800"/>
                </a:cubicBezTo>
                <a:cubicBezTo>
                  <a:pt x="130845" y="304800"/>
                  <a:pt x="112166" y="297132"/>
                  <a:pt x="94440" y="289798"/>
                </a:cubicBezTo>
                <a:cubicBezTo>
                  <a:pt x="76057" y="282169"/>
                  <a:pt x="57341" y="274215"/>
                  <a:pt x="43491" y="260366"/>
                </a:cubicBezTo>
                <a:cubicBezTo>
                  <a:pt x="29642" y="246507"/>
                  <a:pt x="17888" y="229362"/>
                  <a:pt x="10268" y="210979"/>
                </a:cubicBezTo>
                <a:cubicBezTo>
                  <a:pt x="2934" y="193253"/>
                  <a:pt x="0" y="172974"/>
                  <a:pt x="0" y="152562"/>
                </a:cubicBezTo>
                <a:cubicBezTo>
                  <a:pt x="0" y="132159"/>
                  <a:pt x="5982" y="113157"/>
                  <a:pt x="13316" y="95431"/>
                </a:cubicBezTo>
                <a:cubicBezTo>
                  <a:pt x="20945" y="77048"/>
                  <a:pt x="31747" y="60722"/>
                  <a:pt x="45596" y="46873"/>
                </a:cubicBezTo>
                <a:cubicBezTo>
                  <a:pt x="59446" y="33023"/>
                  <a:pt x="76010" y="22793"/>
                  <a:pt x="94402" y="15173"/>
                </a:cubicBezTo>
                <a:cubicBezTo>
                  <a:pt x="112128" y="7830"/>
                  <a:pt x="130921" y="0"/>
                  <a:pt x="151286" y="0"/>
                </a:cubicBezTo>
                <a:cubicBezTo>
                  <a:pt x="171688" y="0"/>
                  <a:pt x="190157" y="8534"/>
                  <a:pt x="207883" y="15869"/>
                </a:cubicBezTo>
                <a:cubicBezTo>
                  <a:pt x="226266" y="23498"/>
                  <a:pt x="242802" y="33309"/>
                  <a:pt x="256651" y="47158"/>
                </a:cubicBezTo>
                <a:cubicBezTo>
                  <a:pt x="270500" y="61008"/>
                  <a:pt x="281921" y="76876"/>
                  <a:pt x="289550" y="95269"/>
                </a:cubicBezTo>
                <a:cubicBezTo>
                  <a:pt x="296847" y="113033"/>
                  <a:pt x="298533" y="132159"/>
                  <a:pt x="298533" y="152562"/>
                </a:cubicBezTo>
                <a:close/>
              </a:path>
            </a:pathLst>
          </a:custGeom>
          <a:blipFill>
            <a:blip r:embed="rId3">
              <a:alphaModFix/>
            </a:blip>
            <a:stretch>
              <a:fillRect l="-1197" r="-1203"/>
            </a:stretch>
          </a:blipFill>
        </p:spPr>
      </p:sp>
      <p:pic>
        <p:nvPicPr>
          <p:cNvPr id="29" name="Рисунок 29" descr="Изображение выглядит как текст,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50DABA6-B8F8-42E2-8340-FBB29A355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170" y="2806"/>
            <a:ext cx="3348938" cy="232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8779" y="-61451"/>
            <a:ext cx="7786797" cy="5758894"/>
            <a:chOff x="0" y="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24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224636" y="-132999"/>
            <a:ext cx="5312625" cy="685800"/>
          </a:xfrm>
          <a:prstGeom prst="rect">
            <a:avLst/>
          </a:prstGeom>
        </p:spPr>
        <p:txBody>
          <a:bodyPr lIns="0" tIns="75600" rIns="0" bIns="0" rtlCol="0" anchor="t"/>
          <a:lstStyle/>
          <a:p>
            <a:pPr algn="r">
              <a:lnSpc>
                <a:spcPts val="5400"/>
              </a:lnSpc>
            </a:pPr>
            <a:r>
              <a:rPr lang="en-US" sz="5400" dirty="0" err="1">
                <a:solidFill>
                  <a:srgbClr val="FFFFFF">
                    <a:alpha val="100000"/>
                  </a:srgbClr>
                </a:solidFill>
                <a:latin typeface="Fredoka One"/>
              </a:rPr>
              <a:t>Социология</a:t>
            </a:r>
            <a:endParaRPr lang="en-US" sz="5400" b="0" i="0" spc="0" dirty="0" err="1">
              <a:solidFill>
                <a:srgbClr val="FFFFFF">
                  <a:alpha val="100000"/>
                </a:srgbClr>
              </a:solidFill>
              <a:latin typeface="Fredoka O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57428" y="1087869"/>
            <a:ext cx="3464775" cy="47625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75"/>
              </a:lnSpc>
            </a:pPr>
            <a:r>
              <a:rPr lang="en-US" sz="1850" b="1" dirty="0" err="1">
                <a:solidFill>
                  <a:srgbClr val="FFFFFF">
                    <a:alpha val="100000"/>
                  </a:srgbClr>
                </a:solidFill>
                <a:latin typeface="Fredoka One"/>
              </a:rPr>
              <a:t>Компетенции</a:t>
            </a:r>
            <a:r>
              <a:rPr lang="en-US" sz="1850" b="1" i="0" spc="0" dirty="0">
                <a:solidFill>
                  <a:srgbClr val="FFFFFF">
                    <a:alpha val="100000"/>
                  </a:srgbClr>
                </a:solidFill>
                <a:latin typeface="Fredoka One"/>
              </a:rPr>
              <a:t>: </a:t>
            </a:r>
          </a:p>
          <a:p>
            <a:pPr algn="l">
              <a:lnSpc>
                <a:spcPts val="1875"/>
              </a:lnSpc>
            </a:pPr>
            <a:endParaRPr lang="en-US" sz="1875" b="1" i="0" spc="0">
              <a:solidFill>
                <a:srgbClr val="FFFFFF">
                  <a:alpha val="100000"/>
                </a:srgbClr>
              </a:solidFill>
              <a:latin typeface="Fredoka One"/>
            </a:endParaRPr>
          </a:p>
          <a:p>
            <a:pPr>
              <a:lnSpc>
                <a:spcPts val="1875"/>
              </a:lnSpc>
            </a:pPr>
            <a:endParaRPr lang="en-US" sz="1850" b="0" i="0" spc="0" dirty="0">
              <a:solidFill>
                <a:srgbClr val="FFFFFF">
                  <a:alpha val="100000"/>
                </a:srgbClr>
              </a:solidFill>
              <a:latin typeface="Fredoka One"/>
            </a:endParaRPr>
          </a:p>
        </p:txBody>
      </p:sp>
      <p:sp>
        <p:nvSpPr>
          <p:cNvPr id="12" name="TextBox 12"/>
          <p:cNvSpPr txBox="1"/>
          <p:nvPr/>
        </p:nvSpPr>
        <p:spPr>
          <a:xfrm rot="21600000">
            <a:off x="2989897" y="779145"/>
            <a:ext cx="3874350" cy="47625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50" b="0" i="0" spc="0" dirty="0">
                <a:solidFill>
                  <a:srgbClr val="FFFFFF">
                    <a:alpha val="100000"/>
                  </a:srgbClr>
                </a:solidFill>
                <a:latin typeface="Bad Script"/>
              </a:rPr>
              <a:t>"</a:t>
            </a:r>
            <a:r>
              <a:rPr lang="en-US" sz="1850" dirty="0" err="1">
                <a:solidFill>
                  <a:srgbClr val="FFFFFF">
                    <a:alpha val="100000"/>
                  </a:srgbClr>
                </a:solidFill>
                <a:latin typeface="Bad Script"/>
              </a:rPr>
              <a:t>Социология</a:t>
            </a:r>
            <a:r>
              <a:rPr lang="en-US" sz="1850" dirty="0">
                <a:solidFill>
                  <a:srgbClr val="FFFFFF">
                    <a:alpha val="100000"/>
                  </a:srgbClr>
                </a:solidFill>
                <a:latin typeface="Bad Script"/>
              </a:rPr>
              <a:t> </a:t>
            </a:r>
            <a:r>
              <a:rPr lang="en-US" sz="1850" dirty="0" err="1">
                <a:solidFill>
                  <a:srgbClr val="FFFFFF">
                    <a:alpha val="100000"/>
                  </a:srgbClr>
                </a:solidFill>
                <a:latin typeface="Bad Script"/>
              </a:rPr>
              <a:t>политики</a:t>
            </a:r>
            <a:r>
              <a:rPr lang="en-US" sz="1850" dirty="0">
                <a:solidFill>
                  <a:srgbClr val="FFFFFF">
                    <a:alpha val="100000"/>
                  </a:srgbClr>
                </a:solidFill>
                <a:latin typeface="Bad Script"/>
              </a:rPr>
              <a:t> и </a:t>
            </a:r>
            <a:r>
              <a:rPr lang="en-US" sz="1850" dirty="0" err="1">
                <a:solidFill>
                  <a:srgbClr val="FFFFFF">
                    <a:alpha val="100000"/>
                  </a:srgbClr>
                </a:solidFill>
                <a:latin typeface="Bad Script"/>
              </a:rPr>
              <a:t>управления</a:t>
            </a:r>
            <a:r>
              <a:rPr lang="en-US" sz="1850" dirty="0">
                <a:solidFill>
                  <a:srgbClr val="FFFFFF">
                    <a:alpha val="100000"/>
                  </a:srgbClr>
                </a:solidFill>
                <a:latin typeface="Bad Script"/>
              </a:rPr>
              <a:t>"</a:t>
            </a:r>
            <a:endParaRPr lang="en-US" sz="1850" b="0" i="0" spc="0" dirty="0">
              <a:solidFill>
                <a:srgbClr val="FFFFFF">
                  <a:alpha val="100000"/>
                </a:srgbClr>
              </a:solidFill>
              <a:latin typeface="Bad Scrip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3633" y="322547"/>
            <a:ext cx="2804608" cy="1529793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marL="169545" indent="-139700">
              <a:lnSpc>
                <a:spcPts val="1950"/>
              </a:lnSpc>
              <a:buSzPct val="150000"/>
              <a:buFont typeface=""/>
              <a:buChar char="•"/>
            </a:pPr>
            <a:r>
              <a:rPr lang="en-US" sz="1600" b="1" err="1">
                <a:solidFill>
                  <a:srgbClr val="FFFFFF">
                    <a:alpha val="100000"/>
                  </a:srgbClr>
                </a:solidFill>
                <a:ea typeface="+mn-lt"/>
                <a:cs typeface="+mn-lt"/>
              </a:rPr>
              <a:t>Социолог</a:t>
            </a:r>
            <a:r>
              <a:rPr lang="en-US" sz="1600" b="1" dirty="0">
                <a:solidFill>
                  <a:srgbClr val="FFFFFF">
                    <a:alpha val="100000"/>
                  </a:srgbClr>
                </a:solidFill>
                <a:ea typeface="+mn-lt"/>
                <a:cs typeface="+mn-lt"/>
              </a:rPr>
              <a:t> -  </a:t>
            </a:r>
            <a:r>
              <a:rPr lang="en-US" sz="1600" b="1" err="1">
                <a:solidFill>
                  <a:srgbClr val="FFFFFF">
                    <a:alpha val="100000"/>
                  </a:srgbClr>
                </a:solidFill>
                <a:ea typeface="+mn-lt"/>
                <a:cs typeface="+mn-lt"/>
              </a:rPr>
              <a:t>политтехнолог</a:t>
            </a:r>
            <a:endParaRPr lang="en-US" sz="1600" b="1" err="1">
              <a:solidFill>
                <a:srgbClr val="FFFFFF">
                  <a:alpha val="100000"/>
                </a:srgbClr>
              </a:solidFill>
              <a:latin typeface="Asap"/>
            </a:endParaRPr>
          </a:p>
          <a:p>
            <a:pPr marL="169545" indent="-139700">
              <a:lnSpc>
                <a:spcPts val="1950"/>
              </a:lnSpc>
              <a:buSzPct val="150000"/>
              <a:buFont typeface=""/>
              <a:buChar char="•"/>
            </a:pP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Социолог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Asap"/>
              </a:rPr>
              <a:t> в  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структурах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Asap"/>
              </a:rPr>
              <a:t>  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управления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Asap"/>
              </a:rPr>
              <a:t> 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маркетингом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Asap"/>
              </a:rPr>
              <a:t>, 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рекламой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Asap"/>
              </a:rPr>
              <a:t> и PR</a:t>
            </a:r>
            <a:endParaRPr lang="ru-RU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marL="169545" indent="-139700" algn="just">
              <a:lnSpc>
                <a:spcPts val="1950"/>
              </a:lnSpc>
              <a:buSzPct val="150000"/>
              <a:buFont typeface=""/>
              <a:buChar char="•"/>
            </a:pPr>
            <a:r>
              <a:rPr lang="en-US" sz="1500" b="0" i="0" spc="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Организационный</a:t>
            </a:r>
            <a:r>
              <a:rPr lang="en-US" sz="1500" b="0" i="0" spc="0" dirty="0">
                <a:solidFill>
                  <a:srgbClr val="FFFFFF">
                    <a:alpha val="100000"/>
                  </a:srgbClr>
                </a:solidFill>
                <a:latin typeface="Asap"/>
              </a:rPr>
              <a:t> 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штатный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Asap"/>
              </a:rPr>
              <a:t> 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социолог-консультант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Asap"/>
              </a:rPr>
              <a:t> 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по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Asap"/>
              </a:rPr>
              <a:t> HR 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процессам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Asap"/>
              </a:rPr>
              <a:t>. </a:t>
            </a:r>
            <a:endParaRPr lang="en-US" sz="1500" b="0" i="0" spc="0" dirty="0">
              <a:solidFill>
                <a:srgbClr val="FFFFFF"/>
              </a:solidFill>
              <a:latin typeface="Asap"/>
              <a:cs typeface="Calibri" panose="020F0502020204030204"/>
            </a:endParaRPr>
          </a:p>
          <a:p>
            <a:pPr marL="169545" indent="-139700" algn="just">
              <a:lnSpc>
                <a:spcPts val="1950"/>
              </a:lnSpc>
              <a:buSzPct val="150000"/>
              <a:buFont typeface=""/>
              <a:buChar char="•"/>
            </a:pP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Социолог-практик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Asap"/>
              </a:rPr>
              <a:t> и 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консультант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Asap"/>
              </a:rPr>
              <a:t> в 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структурах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Asap"/>
              </a:rPr>
              <a:t> 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гос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Asap"/>
              </a:rPr>
              <a:t>. 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Asap"/>
              </a:rPr>
              <a:t>управления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Asap"/>
              </a:rPr>
              <a:t> </a:t>
            </a:r>
            <a:endParaRPr lang="en-US" sz="1500" b="0" i="0" spc="0" dirty="0">
              <a:solidFill>
                <a:srgbClr val="FFFFFF">
                  <a:alpha val="100000"/>
                </a:srgbClr>
              </a:solidFill>
              <a:latin typeface="Asap"/>
            </a:endParaRPr>
          </a:p>
        </p:txBody>
      </p:sp>
      <p:sp>
        <p:nvSpPr>
          <p:cNvPr id="14" name="TextBox 14"/>
          <p:cNvSpPr txBox="1"/>
          <p:nvPr/>
        </p:nvSpPr>
        <p:spPr>
          <a:xfrm rot="20969661">
            <a:off x="860011" y="2672121"/>
            <a:ext cx="2282843" cy="371475"/>
          </a:xfrm>
          <a:prstGeom prst="rect">
            <a:avLst/>
          </a:prstGeom>
        </p:spPr>
        <p:txBody>
          <a:bodyPr lIns="0" tIns="43200" rIns="0" bIns="0" rtlCol="0" anchor="t"/>
          <a:lstStyle/>
          <a:p>
            <a:pPr algn="ctr">
              <a:lnSpc>
                <a:spcPts val="2925"/>
              </a:lnSpc>
            </a:pPr>
            <a:r>
              <a:rPr lang="en-US" sz="2925" b="0" i="0" spc="0">
                <a:solidFill>
                  <a:srgbClr val="FFFFFF">
                    <a:alpha val="100000"/>
                  </a:srgbClr>
                </a:solidFill>
                <a:latin typeface="Bad Script"/>
              </a:rPr>
              <a:t>должности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08264" y="1371222"/>
            <a:ext cx="4151716" cy="3659444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1710"/>
              </a:lnSpc>
            </a:pP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Способен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организовывать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i="0" spc="0" dirty="0">
                <a:solidFill>
                  <a:schemeClr val="bg1"/>
                </a:solidFill>
                <a:ea typeface="+mn-lt"/>
                <a:cs typeface="+mn-lt"/>
              </a:rPr>
              <a:t>и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руководить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работой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команды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вырабатывая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командную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стратегию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для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достижения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поставленной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цели</a:t>
            </a:r>
            <a:endParaRPr lang="en-US" sz="1400" b="1" dirty="0" err="1">
              <a:solidFill>
                <a:schemeClr val="bg1"/>
              </a:solidFill>
              <a:cs typeface="Calibri"/>
            </a:endParaRPr>
          </a:p>
          <a:p>
            <a:pPr>
              <a:lnSpc>
                <a:spcPts val="1710"/>
              </a:lnSpc>
            </a:pPr>
            <a:endParaRPr lang="en-US" sz="1400" b="1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ts val="1710"/>
              </a:lnSpc>
            </a:pP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Способен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проводить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фундаментальные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и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прикладные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социологические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исследования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и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представлять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их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результаты</a:t>
            </a:r>
            <a:endParaRPr lang="en-US" sz="1400" b="1">
              <a:solidFill>
                <a:schemeClr val="bg1"/>
              </a:solidFill>
              <a:cs typeface="Calibri"/>
            </a:endParaRPr>
          </a:p>
          <a:p>
            <a:pPr algn="l">
              <a:lnSpc>
                <a:spcPts val="1710"/>
              </a:lnSpc>
            </a:pPr>
            <a:endParaRPr lang="en-US" sz="1200" b="0" i="0" spc="0" dirty="0">
              <a:solidFill>
                <a:srgbClr val="FFFFFF">
                  <a:alpha val="100000"/>
                </a:srgbClr>
              </a:solidFill>
              <a:latin typeface="Asap"/>
            </a:endParaRPr>
          </a:p>
          <a:p>
            <a:pPr>
              <a:lnSpc>
                <a:spcPts val="1710"/>
              </a:lnSpc>
            </a:pP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Способен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прогнозировать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социальные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явления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и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процессы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выявлять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социально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значимые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проблемы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i="0" spc="0" dirty="0">
                <a:solidFill>
                  <a:schemeClr val="bg1"/>
                </a:solidFill>
                <a:ea typeface="+mn-lt"/>
                <a:cs typeface="+mn-lt"/>
              </a:rPr>
              <a:t>и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вырабатывать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пути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их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решения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на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основе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использования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научных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теорий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и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концепций</a:t>
            </a:r>
            <a:endParaRPr lang="en-US" sz="1400" b="1">
              <a:solidFill>
                <a:schemeClr val="bg1"/>
              </a:solidFill>
              <a:cs typeface="Calibri"/>
            </a:endParaRPr>
          </a:p>
          <a:p>
            <a:pPr algn="l">
              <a:lnSpc>
                <a:spcPts val="1710"/>
              </a:lnSpc>
            </a:pPr>
            <a:endParaRPr lang="en-US" sz="1400" b="1" i="0" spc="0" dirty="0">
              <a:solidFill>
                <a:schemeClr val="bg1"/>
              </a:solidFill>
              <a:latin typeface="Asap"/>
            </a:endParaRPr>
          </a:p>
          <a:p>
            <a:pPr>
              <a:lnSpc>
                <a:spcPts val="1710"/>
              </a:lnSpc>
            </a:pP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Умеет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разрабатывать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предложения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и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рекомендации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для</a:t>
            </a:r>
            <a:r>
              <a:rPr lang="en-US" sz="14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a typeface="+mn-lt"/>
                <a:cs typeface="+mn-lt"/>
              </a:rPr>
              <a:t>проведения</a:t>
            </a:r>
            <a:r>
              <a:rPr lang="en-US" sz="16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a typeface="+mn-lt"/>
                <a:cs typeface="+mn-lt"/>
              </a:rPr>
              <a:t>социологической</a:t>
            </a:r>
            <a:r>
              <a:rPr lang="en-US" sz="16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ea typeface="+mn-lt"/>
                <a:cs typeface="+mn-lt"/>
              </a:rPr>
              <a:t>экспертизы</a:t>
            </a:r>
            <a:r>
              <a:rPr lang="en-US" sz="16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1600" b="1" i="0" spc="0" dirty="0">
                <a:solidFill>
                  <a:schemeClr val="bg1"/>
                </a:solidFill>
                <a:ea typeface="+mn-lt"/>
                <a:cs typeface="+mn-lt"/>
              </a:rPr>
              <a:t>и </a:t>
            </a:r>
            <a:r>
              <a:rPr lang="en-US" sz="1600" b="1" dirty="0" err="1">
                <a:solidFill>
                  <a:schemeClr val="bg1"/>
                </a:solidFill>
                <a:ea typeface="+mn-lt"/>
                <a:cs typeface="+mn-lt"/>
              </a:rPr>
              <a:t>консалтинга</a:t>
            </a:r>
            <a:r>
              <a:rPr lang="en-US" sz="1600" b="1" dirty="0">
                <a:solidFill>
                  <a:schemeClr val="bg1"/>
                </a:solidFill>
                <a:latin typeface="Asap"/>
              </a:rPr>
              <a:t> </a:t>
            </a:r>
            <a:endParaRPr lang="en-US" sz="1600" b="1" i="0" spc="0" dirty="0">
              <a:solidFill>
                <a:schemeClr val="bg1"/>
              </a:solidFill>
              <a:latin typeface="Asap"/>
            </a:endParaRPr>
          </a:p>
          <a:p>
            <a:pPr algn="l">
              <a:lnSpc>
                <a:spcPts val="1710"/>
              </a:lnSpc>
            </a:pPr>
            <a:endParaRPr lang="en-US" sz="1425" b="0" i="0" spc="0" dirty="0">
              <a:solidFill>
                <a:srgbClr val="FFFFFF">
                  <a:alpha val="100000"/>
                </a:srgbClr>
              </a:solidFill>
              <a:latin typeface="Asap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2119172" y="5218050"/>
            <a:ext cx="742950" cy="4762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2914795" y="5215827"/>
            <a:ext cx="1333500" cy="41402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3157616" y="1474856"/>
            <a:ext cx="209550" cy="209550"/>
            <a:chOff x="3113722" y="2106930"/>
            <a:chExt cx="209550" cy="209550"/>
          </a:xfrm>
        </p:grpSpPr>
        <p:sp>
          <p:nvSpPr>
            <p:cNvPr id="20" name="Freeform 20"/>
            <p:cNvSpPr/>
            <p:nvPr/>
          </p:nvSpPr>
          <p:spPr>
            <a:xfrm>
              <a:off x="3113722" y="2106930"/>
              <a:ext cx="209550" cy="20955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88000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3192731" y="2359110"/>
            <a:ext cx="209550" cy="209550"/>
            <a:chOff x="3113722" y="3017520"/>
            <a:chExt cx="209550" cy="209550"/>
          </a:xfrm>
        </p:grpSpPr>
        <p:sp>
          <p:nvSpPr>
            <p:cNvPr id="22" name="Freeform 22"/>
            <p:cNvSpPr/>
            <p:nvPr/>
          </p:nvSpPr>
          <p:spPr>
            <a:xfrm>
              <a:off x="3113722" y="3017520"/>
              <a:ext cx="209550" cy="20955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88000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 rot="21600000">
            <a:off x="3094672" y="4612005"/>
            <a:ext cx="209550" cy="209550"/>
            <a:chOff x="3094672" y="4612005"/>
            <a:chExt cx="209550" cy="209550"/>
          </a:xfrm>
        </p:grpSpPr>
        <p:sp>
          <p:nvSpPr>
            <p:cNvPr id="24" name="Freeform 24"/>
            <p:cNvSpPr/>
            <p:nvPr/>
          </p:nvSpPr>
          <p:spPr>
            <a:xfrm>
              <a:off x="3094672" y="4612005"/>
              <a:ext cx="209550" cy="20955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88000"/>
              </a:srgbClr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3156124" y="3147701"/>
            <a:ext cx="209550" cy="209550"/>
            <a:chOff x="3094672" y="3850005"/>
            <a:chExt cx="209550" cy="209550"/>
          </a:xfrm>
        </p:grpSpPr>
        <p:sp>
          <p:nvSpPr>
            <p:cNvPr id="26" name="Freeform 26"/>
            <p:cNvSpPr/>
            <p:nvPr/>
          </p:nvSpPr>
          <p:spPr>
            <a:xfrm>
              <a:off x="3094672" y="3850005"/>
              <a:ext cx="209550" cy="20955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88000"/>
              </a:srgbClr>
            </a:solidFill>
          </p:spPr>
        </p:sp>
      </p:grpSp>
      <p:pic>
        <p:nvPicPr>
          <p:cNvPr id="30" name="Рисунок 30" descr="Изображение выглядит как человек, в позе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AFDD13CA-563C-4CA8-BC16-9E92B7115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91" y="3207249"/>
            <a:ext cx="2892440" cy="1951702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C3F6A8B-036B-40BE-AF76-7493E53D2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99" y="5104347"/>
            <a:ext cx="1874714" cy="606791"/>
          </a:xfrm>
          <a:prstGeom prst="rect">
            <a:avLst/>
          </a:prstGeom>
        </p:spPr>
      </p:pic>
      <p:pic>
        <p:nvPicPr>
          <p:cNvPr id="5" name="Рисунок 7">
            <a:extLst>
              <a:ext uri="{FF2B5EF4-FFF2-40B4-BE49-F238E27FC236}">
                <a16:creationId xmlns:a16="http://schemas.microsoft.com/office/drawing/2014/main" id="{23AA46B1-B691-4388-83F3-A6045FF04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836" y="5050657"/>
            <a:ext cx="1057669" cy="608824"/>
          </a:xfrm>
          <a:prstGeom prst="rect">
            <a:avLst/>
          </a:prstGeom>
        </p:spPr>
      </p:pic>
      <p:pic>
        <p:nvPicPr>
          <p:cNvPr id="8" name="Рисунок 8" descr="Изображение выглядит как стрела&#10;&#10;Автоматически созданное описание">
            <a:extLst>
              <a:ext uri="{FF2B5EF4-FFF2-40B4-BE49-F238E27FC236}">
                <a16:creationId xmlns:a16="http://schemas.microsoft.com/office/drawing/2014/main" id="{F8AED183-75C1-4127-A4E1-50C769132C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2800" y="5033940"/>
            <a:ext cx="1953108" cy="659815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1D8005AF-330C-4A23-823E-C42F3C165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6649" y="5046981"/>
            <a:ext cx="1189353" cy="6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63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90378" y="95996"/>
            <a:ext cx="4346956" cy="883410"/>
          </a:xfrm>
          <a:prstGeom prst="rect">
            <a:avLst/>
          </a:prstGeom>
        </p:spPr>
        <p:txBody>
          <a:bodyPr lIns="0" tIns="82800" rIns="0" bIns="0" rtlCol="0" anchor="t"/>
          <a:lstStyle/>
          <a:p>
            <a:pPr algn="l">
              <a:lnSpc>
                <a:spcPts val="5850"/>
              </a:lnSpc>
            </a:pPr>
            <a:r>
              <a:rPr lang="en-US" sz="5850" dirty="0" err="1">
                <a:solidFill>
                  <a:srgbClr val="FF8224">
                    <a:alpha val="100000"/>
                  </a:srgbClr>
                </a:solidFill>
                <a:latin typeface="Fredoka One"/>
              </a:rPr>
              <a:t>Социология</a:t>
            </a:r>
            <a:endParaRPr lang="ru-RU" dirty="0" err="1"/>
          </a:p>
        </p:txBody>
      </p:sp>
      <p:sp>
        <p:nvSpPr>
          <p:cNvPr id="18" name="TextBox 18"/>
          <p:cNvSpPr txBox="1"/>
          <p:nvPr/>
        </p:nvSpPr>
        <p:spPr>
          <a:xfrm>
            <a:off x="2018861" y="1425853"/>
            <a:ext cx="2645625" cy="542925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2138"/>
              </a:lnSpc>
            </a:pPr>
            <a:endParaRPr lang="en-US" sz="1400" b="0" i="0" spc="0" dirty="0">
              <a:solidFill>
                <a:srgbClr val="464646">
                  <a:alpha val="100000"/>
                </a:srgbClr>
              </a:solidFill>
              <a:latin typeface="Asap"/>
            </a:endParaRPr>
          </a:p>
        </p:txBody>
      </p:sp>
      <p:sp>
        <p:nvSpPr>
          <p:cNvPr id="21" name="TextBox 21"/>
          <p:cNvSpPr txBox="1"/>
          <p:nvPr/>
        </p:nvSpPr>
        <p:spPr>
          <a:xfrm rot="-1620000">
            <a:off x="5291571" y="1375080"/>
            <a:ext cx="2241537" cy="1064869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r">
              <a:lnSpc>
                <a:spcPts val="1500"/>
              </a:lnSpc>
            </a:pPr>
            <a:r>
              <a:rPr lang="en-US" sz="1500" b="1" dirty="0" err="1">
                <a:latin typeface="Lato"/>
              </a:rPr>
              <a:t>Инна</a:t>
            </a:r>
            <a:r>
              <a:rPr lang="en-US" sz="1500" b="1" dirty="0">
                <a:latin typeface="Lato"/>
              </a:rPr>
              <a:t> </a:t>
            </a:r>
            <a:endParaRPr lang="ru-RU" b="1">
              <a:cs typeface="Calibri"/>
            </a:endParaRPr>
          </a:p>
          <a:p>
            <a:pPr algn="r">
              <a:lnSpc>
                <a:spcPts val="1500"/>
              </a:lnSpc>
            </a:pPr>
            <a:r>
              <a:rPr lang="en-US" sz="1500" b="1" dirty="0" err="1">
                <a:latin typeface="Lato"/>
              </a:rPr>
              <a:t>Александровна</a:t>
            </a:r>
            <a:endParaRPr lang="en-US" b="1">
              <a:latin typeface="Calibri" panose="020F0502020204030204"/>
              <a:cs typeface="Calibri" panose="020F0502020204030204"/>
            </a:endParaRPr>
          </a:p>
          <a:p>
            <a:pPr algn="r">
              <a:lnSpc>
                <a:spcPts val="1500"/>
              </a:lnSpc>
            </a:pPr>
            <a:r>
              <a:rPr lang="en-US" sz="1500" b="1" dirty="0" err="1">
                <a:latin typeface="Lato"/>
                <a:ea typeface="Lato"/>
                <a:cs typeface="Lato"/>
              </a:rPr>
              <a:t>Ветренко</a:t>
            </a:r>
            <a:r>
              <a:rPr lang="en-US" sz="1500" dirty="0">
                <a:latin typeface="Lato"/>
                <a:ea typeface="Lato"/>
                <a:cs typeface="Lato"/>
              </a:rPr>
              <a:t> </a:t>
            </a:r>
            <a:endParaRPr lang="en-US">
              <a:cs typeface="Calibri"/>
            </a:endParaRPr>
          </a:p>
          <a:p>
            <a:pPr algn="ctr"/>
            <a:r>
              <a:rPr lang="en-US" sz="1500" dirty="0">
                <a:ea typeface="+mn-lt"/>
                <a:cs typeface="+mn-lt"/>
              </a:rPr>
              <a:t>     </a:t>
            </a:r>
            <a:r>
              <a:rPr lang="en-US" sz="1500" dirty="0" err="1">
                <a:ea typeface="+mn-lt"/>
                <a:cs typeface="+mn-lt"/>
              </a:rPr>
              <a:t>доктор</a:t>
            </a:r>
            <a:r>
              <a:rPr lang="en-US" sz="1500" dirty="0">
                <a:ea typeface="+mn-lt"/>
                <a:cs typeface="+mn-lt"/>
              </a:rPr>
              <a:t> </a:t>
            </a:r>
            <a:r>
              <a:rPr lang="en-US" sz="1500" dirty="0" err="1">
                <a:ea typeface="+mn-lt"/>
                <a:cs typeface="+mn-lt"/>
              </a:rPr>
              <a:t>политических</a:t>
            </a:r>
            <a:r>
              <a:rPr lang="en-US" sz="1500" dirty="0">
                <a:ea typeface="+mn-lt"/>
                <a:cs typeface="+mn-lt"/>
              </a:rPr>
              <a:t> </a:t>
            </a:r>
          </a:p>
          <a:p>
            <a:pPr algn="r"/>
            <a:r>
              <a:rPr lang="en-US" sz="1500" dirty="0" err="1">
                <a:ea typeface="+mn-lt"/>
                <a:cs typeface="+mn-lt"/>
              </a:rPr>
              <a:t>наук</a:t>
            </a:r>
            <a:r>
              <a:rPr lang="en-US" sz="1500" i="0" spc="0" dirty="0">
                <a:ea typeface="+mn-lt"/>
                <a:cs typeface="+mn-lt"/>
              </a:rPr>
              <a:t>, </a:t>
            </a:r>
            <a:r>
              <a:rPr lang="en-US" sz="1500" dirty="0" err="1">
                <a:ea typeface="+mn-lt"/>
                <a:cs typeface="+mn-lt"/>
              </a:rPr>
              <a:t>профессор</a:t>
            </a:r>
            <a:endParaRPr lang="en-US" sz="1500" dirty="0">
              <a:ea typeface="+mn-lt"/>
              <a:cs typeface="+mn-lt"/>
            </a:endParaRPr>
          </a:p>
          <a:p>
            <a:pPr algn="r">
              <a:lnSpc>
                <a:spcPts val="1500"/>
              </a:lnSpc>
            </a:pPr>
            <a:endParaRPr lang="en-US" sz="1500" b="0" i="0" spc="0" dirty="0">
              <a:solidFill>
                <a:srgbClr val="FFFFFF">
                  <a:alpha val="100000"/>
                </a:srgbClr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22060" y="1073165"/>
            <a:ext cx="3842044" cy="537701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50" b="1" dirty="0">
                <a:solidFill>
                  <a:srgbClr val="FF0000"/>
                </a:solidFill>
                <a:ea typeface="+mn-lt"/>
                <a:cs typeface="+mn-lt"/>
              </a:rPr>
              <a:t>ЛИЦА ПРОГРАММЫ </a:t>
            </a:r>
            <a:endParaRPr lang="en-US" sz="1850" b="1" i="0" spc="0" dirty="0">
              <a:solidFill>
                <a:srgbClr val="FF8224">
                  <a:alpha val="100000"/>
                </a:srgbClr>
              </a:solidFill>
              <a:latin typeface="Bad Scrip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063580" y="1427986"/>
            <a:ext cx="2987998" cy="692164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r>
              <a:rPr lang="en-US" sz="1400" b="1" dirty="0">
                <a:ea typeface="+mn-lt"/>
                <a:cs typeface="+mn-lt"/>
              </a:rPr>
              <a:t>ГАВРА </a:t>
            </a:r>
            <a:r>
              <a:rPr lang="en-US" sz="1400" b="1" dirty="0" err="1">
                <a:ea typeface="+mn-lt"/>
                <a:cs typeface="+mn-lt"/>
              </a:rPr>
              <a:t>Дмитрий</a:t>
            </a:r>
            <a:r>
              <a:rPr lang="en-US" sz="1400" b="1" dirty="0">
                <a:ea typeface="+mn-lt"/>
                <a:cs typeface="+mn-lt"/>
              </a:rPr>
              <a:t> </a:t>
            </a:r>
            <a:r>
              <a:rPr lang="en-US" sz="1400" b="1" dirty="0" err="1">
                <a:ea typeface="+mn-lt"/>
                <a:cs typeface="+mn-lt"/>
              </a:rPr>
              <a:t>Петрович</a:t>
            </a:r>
            <a:r>
              <a:rPr lang="en-US" sz="1400" dirty="0">
                <a:ea typeface="+mn-lt"/>
                <a:cs typeface="+mn-lt"/>
              </a:rPr>
              <a:t> </a:t>
            </a:r>
            <a:endParaRPr lang="ru-RU">
              <a:cs typeface="Calibri" panose="020F0502020204030204"/>
            </a:endParaRPr>
          </a:p>
          <a:p>
            <a:r>
              <a:rPr lang="en-US" sz="1400" dirty="0" err="1">
                <a:ea typeface="+mn-lt"/>
                <a:cs typeface="+mn-lt"/>
              </a:rPr>
              <a:t>доктор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социологических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наук</a:t>
            </a:r>
            <a:r>
              <a:rPr lang="en-US" sz="1400" dirty="0">
                <a:ea typeface="+mn-lt"/>
                <a:cs typeface="+mn-lt"/>
              </a:rPr>
              <a:t>, </a:t>
            </a:r>
            <a:r>
              <a:rPr lang="en-US" sz="1400" dirty="0" err="1">
                <a:ea typeface="+mn-lt"/>
                <a:cs typeface="+mn-lt"/>
              </a:rPr>
              <a:t>профессор</a:t>
            </a:r>
            <a:r>
              <a:rPr lang="en-US" sz="1400" dirty="0">
                <a:ea typeface="+mn-lt"/>
                <a:cs typeface="+mn-lt"/>
              </a:rPr>
              <a:t>, </a:t>
            </a:r>
            <a:endParaRPr lang="en-US">
              <a:cs typeface="Calibri" panose="020F0502020204030204"/>
            </a:endParaRPr>
          </a:p>
          <a:p>
            <a:pPr>
              <a:lnSpc>
                <a:spcPts val="2138"/>
              </a:lnSpc>
            </a:pPr>
            <a:r>
              <a:rPr lang="en-US" sz="1400" dirty="0" err="1">
                <a:ea typeface="+mn-lt"/>
                <a:cs typeface="+mn-lt"/>
              </a:rPr>
              <a:t>заведующий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кафедрой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связей</a:t>
            </a:r>
            <a:r>
              <a:rPr lang="en-US" sz="1400" dirty="0">
                <a:ea typeface="+mn-lt"/>
                <a:cs typeface="+mn-lt"/>
              </a:rPr>
              <a:t> с </a:t>
            </a:r>
            <a:r>
              <a:rPr lang="en-US" sz="1400" dirty="0" err="1">
                <a:ea typeface="+mn-lt"/>
                <a:cs typeface="+mn-lt"/>
              </a:rPr>
              <a:t>общественностью</a:t>
            </a:r>
            <a:r>
              <a:rPr lang="en-US" sz="1400" dirty="0">
                <a:ea typeface="+mn-lt"/>
                <a:cs typeface="+mn-lt"/>
              </a:rPr>
              <a:t> в </a:t>
            </a:r>
            <a:r>
              <a:rPr lang="en-US" sz="1400" dirty="0" err="1">
                <a:ea typeface="+mn-lt"/>
                <a:cs typeface="+mn-lt"/>
              </a:rPr>
              <a:t>бизнесе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Высшей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школы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журналистики</a:t>
            </a:r>
            <a:r>
              <a:rPr lang="en-US" sz="1400" dirty="0">
                <a:ea typeface="+mn-lt"/>
                <a:cs typeface="+mn-lt"/>
              </a:rPr>
              <a:t> и </a:t>
            </a:r>
            <a:r>
              <a:rPr lang="en-US" sz="1400" dirty="0" err="1">
                <a:ea typeface="+mn-lt"/>
                <a:cs typeface="+mn-lt"/>
              </a:rPr>
              <a:t>массовых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коммуникаций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СПбГУ</a:t>
            </a:r>
            <a:r>
              <a:rPr lang="en-US" sz="1400" dirty="0">
                <a:ea typeface="+mn-lt"/>
                <a:cs typeface="+mn-lt"/>
              </a:rPr>
              <a:t> </a:t>
            </a:r>
            <a:endParaRPr lang="en-US" dirty="0"/>
          </a:p>
        </p:txBody>
      </p:sp>
      <p:sp>
        <p:nvSpPr>
          <p:cNvPr id="28" name="Freeform 15">
            <a:extLst>
              <a:ext uri="{FF2B5EF4-FFF2-40B4-BE49-F238E27FC236}">
                <a16:creationId xmlns:a16="http://schemas.microsoft.com/office/drawing/2014/main" id="{29CCB1DB-4987-454F-9DD0-09CF61B278C2}"/>
              </a:ext>
            </a:extLst>
          </p:cNvPr>
          <p:cNvSpPr/>
          <p:nvPr/>
        </p:nvSpPr>
        <p:spPr>
          <a:xfrm>
            <a:off x="4433295" y="131683"/>
            <a:ext cx="1827718" cy="1880009"/>
          </a:xfrm>
          <a:custGeom>
            <a:avLst/>
            <a:gdLst/>
            <a:ahLst/>
            <a:cxnLst/>
            <a:rect l="0" t="0" r="0" b="0"/>
            <a:pathLst>
              <a:path w="298533" h="304800">
                <a:moveTo>
                  <a:pt x="298533" y="152562"/>
                </a:moveTo>
                <a:cubicBezTo>
                  <a:pt x="298533" y="172964"/>
                  <a:pt x="294780" y="191233"/>
                  <a:pt x="287398" y="208950"/>
                </a:cubicBezTo>
                <a:cubicBezTo>
                  <a:pt x="279768" y="227333"/>
                  <a:pt x="269091" y="242707"/>
                  <a:pt x="255241" y="256565"/>
                </a:cubicBezTo>
                <a:cubicBezTo>
                  <a:pt x="241392" y="270415"/>
                  <a:pt x="226714" y="282788"/>
                  <a:pt x="208331" y="290408"/>
                </a:cubicBezTo>
                <a:cubicBezTo>
                  <a:pt x="190614" y="297752"/>
                  <a:pt x="171650" y="304800"/>
                  <a:pt x="151247" y="304800"/>
                </a:cubicBezTo>
                <a:cubicBezTo>
                  <a:pt x="130845" y="304800"/>
                  <a:pt x="112166" y="297132"/>
                  <a:pt x="94440" y="289798"/>
                </a:cubicBezTo>
                <a:cubicBezTo>
                  <a:pt x="76057" y="282169"/>
                  <a:pt x="57341" y="274215"/>
                  <a:pt x="43491" y="260366"/>
                </a:cubicBezTo>
                <a:cubicBezTo>
                  <a:pt x="29642" y="246507"/>
                  <a:pt x="17888" y="229362"/>
                  <a:pt x="10268" y="210979"/>
                </a:cubicBezTo>
                <a:cubicBezTo>
                  <a:pt x="2934" y="193253"/>
                  <a:pt x="0" y="172974"/>
                  <a:pt x="0" y="152562"/>
                </a:cubicBezTo>
                <a:cubicBezTo>
                  <a:pt x="0" y="132159"/>
                  <a:pt x="5982" y="113157"/>
                  <a:pt x="13316" y="95431"/>
                </a:cubicBezTo>
                <a:cubicBezTo>
                  <a:pt x="20945" y="77048"/>
                  <a:pt x="31747" y="60722"/>
                  <a:pt x="45596" y="46873"/>
                </a:cubicBezTo>
                <a:cubicBezTo>
                  <a:pt x="59446" y="33023"/>
                  <a:pt x="76010" y="22793"/>
                  <a:pt x="94402" y="15173"/>
                </a:cubicBezTo>
                <a:cubicBezTo>
                  <a:pt x="112128" y="7830"/>
                  <a:pt x="130921" y="0"/>
                  <a:pt x="151286" y="0"/>
                </a:cubicBezTo>
                <a:cubicBezTo>
                  <a:pt x="171688" y="0"/>
                  <a:pt x="190157" y="8534"/>
                  <a:pt x="207883" y="15869"/>
                </a:cubicBezTo>
                <a:cubicBezTo>
                  <a:pt x="226266" y="23498"/>
                  <a:pt x="242802" y="33309"/>
                  <a:pt x="256651" y="47158"/>
                </a:cubicBezTo>
                <a:cubicBezTo>
                  <a:pt x="270500" y="61008"/>
                  <a:pt x="281921" y="76876"/>
                  <a:pt x="289550" y="95269"/>
                </a:cubicBezTo>
                <a:cubicBezTo>
                  <a:pt x="296847" y="113033"/>
                  <a:pt x="298533" y="132159"/>
                  <a:pt x="298533" y="152562"/>
                </a:cubicBezTo>
                <a:close/>
              </a:path>
            </a:pathLst>
          </a:custGeom>
          <a:blipFill>
            <a:blip r:embed="rId2">
              <a:alphaModFix/>
            </a:blip>
            <a:stretch>
              <a:fillRect l="-1197" r="-1203"/>
            </a:stretch>
          </a:blipFill>
        </p:spPr>
      </p:sp>
      <p:pic>
        <p:nvPicPr>
          <p:cNvPr id="2" name="Рисунок 2" descr="Изображение выглядит как человек, мужчина, костюм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38EA9015-5C48-4138-85E6-A848ACE12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75" y="1362997"/>
            <a:ext cx="1812648" cy="1812648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, человек, галерея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E7E8F9EA-82C5-4C65-851F-2EDB7BC16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7" y="3250965"/>
            <a:ext cx="2269146" cy="1802815"/>
          </a:xfrm>
          <a:prstGeom prst="rect">
            <a:avLst/>
          </a:prstGeom>
        </p:spPr>
      </p:pic>
      <p:sp>
        <p:nvSpPr>
          <p:cNvPr id="29" name="TextBox 25">
            <a:extLst>
              <a:ext uri="{FF2B5EF4-FFF2-40B4-BE49-F238E27FC236}">
                <a16:creationId xmlns:a16="http://schemas.microsoft.com/office/drawing/2014/main" id="{F82FC527-4213-469C-85FA-B8844230A418}"/>
              </a:ext>
            </a:extLst>
          </p:cNvPr>
          <p:cNvSpPr txBox="1"/>
          <p:nvPr/>
        </p:nvSpPr>
        <p:spPr>
          <a:xfrm>
            <a:off x="2318164" y="3464667"/>
            <a:ext cx="2987998" cy="692164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r>
              <a:rPr lang="en-US" sz="1400" b="1" dirty="0" err="1">
                <a:ea typeface="+mn-lt"/>
                <a:cs typeface="+mn-lt"/>
              </a:rPr>
              <a:t>Иванов</a:t>
            </a:r>
            <a:r>
              <a:rPr lang="en-US" sz="1400" b="1" dirty="0">
                <a:ea typeface="+mn-lt"/>
                <a:cs typeface="+mn-lt"/>
              </a:rPr>
              <a:t> </a:t>
            </a:r>
            <a:r>
              <a:rPr lang="en-US" sz="1400" b="1" dirty="0" err="1">
                <a:ea typeface="+mn-lt"/>
                <a:cs typeface="+mn-lt"/>
              </a:rPr>
              <a:t>Дмитрий</a:t>
            </a:r>
            <a:r>
              <a:rPr lang="en-US" sz="1400" b="1" dirty="0">
                <a:ea typeface="+mn-lt"/>
                <a:cs typeface="+mn-lt"/>
              </a:rPr>
              <a:t> </a:t>
            </a:r>
            <a:r>
              <a:rPr lang="en-US" sz="1400" b="1" dirty="0" err="1">
                <a:ea typeface="+mn-lt"/>
                <a:cs typeface="+mn-lt"/>
              </a:rPr>
              <a:t>Владиславович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доктор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социологических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наук</a:t>
            </a:r>
            <a:r>
              <a:rPr lang="en-US" sz="1400" dirty="0">
                <a:ea typeface="+mn-lt"/>
                <a:cs typeface="+mn-lt"/>
              </a:rPr>
              <a:t>, </a:t>
            </a:r>
            <a:r>
              <a:rPr lang="en-US" sz="1400" dirty="0" err="1">
                <a:ea typeface="+mn-lt"/>
                <a:cs typeface="+mn-lt"/>
              </a:rPr>
              <a:t>профессор</a:t>
            </a:r>
            <a:r>
              <a:rPr lang="en-US" sz="1400" dirty="0">
                <a:ea typeface="+mn-lt"/>
                <a:cs typeface="+mn-lt"/>
              </a:rPr>
              <a:t>, </a:t>
            </a:r>
            <a:endParaRPr lang="en-US">
              <a:cs typeface="Calibri" panose="020F0502020204030204"/>
            </a:endParaRPr>
          </a:p>
          <a:p>
            <a:pPr>
              <a:lnSpc>
                <a:spcPts val="2138"/>
              </a:lnSpc>
            </a:pPr>
            <a:r>
              <a:rPr lang="en-US" sz="1400" dirty="0" err="1">
                <a:ea typeface="+mn-lt"/>
                <a:cs typeface="+mn-lt"/>
              </a:rPr>
              <a:t>Заведующий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кафедрой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теории</a:t>
            </a:r>
            <a:r>
              <a:rPr lang="en-US" sz="1400" dirty="0">
                <a:ea typeface="+mn-lt"/>
                <a:cs typeface="+mn-lt"/>
              </a:rPr>
              <a:t> и </a:t>
            </a:r>
            <a:r>
              <a:rPr lang="en-US" sz="1400" dirty="0" err="1">
                <a:ea typeface="+mn-lt"/>
                <a:cs typeface="+mn-lt"/>
              </a:rPr>
              <a:t>истории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социологии</a:t>
            </a:r>
            <a:r>
              <a:rPr lang="en-US" sz="1400" dirty="0">
                <a:ea typeface="+mn-lt"/>
                <a:cs typeface="+mn-lt"/>
              </a:rPr>
              <a:t>  </a:t>
            </a:r>
            <a:r>
              <a:rPr lang="en-US" sz="1400" dirty="0" err="1">
                <a:ea typeface="+mn-lt"/>
                <a:cs typeface="+mn-lt"/>
              </a:rPr>
              <a:t>СПбГУ</a:t>
            </a:r>
            <a:r>
              <a:rPr lang="en-US" sz="1400" dirty="0">
                <a:ea typeface="+mn-lt"/>
                <a:cs typeface="+mn-lt"/>
              </a:rPr>
              <a:t> </a:t>
            </a:r>
            <a:endParaRPr lang="en-US" dirty="0"/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2A7A482B-B07E-4CD8-8D58-2971F2075009}"/>
              </a:ext>
            </a:extLst>
          </p:cNvPr>
          <p:cNvSpPr txBox="1"/>
          <p:nvPr/>
        </p:nvSpPr>
        <p:spPr>
          <a:xfrm rot="-1620000">
            <a:off x="5150974" y="4319844"/>
            <a:ext cx="2636583" cy="1082426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r">
              <a:lnSpc>
                <a:spcPts val="1500"/>
              </a:lnSpc>
            </a:pPr>
            <a:r>
              <a:rPr lang="en-US" sz="1500" b="1" dirty="0" err="1">
                <a:ea typeface="+mn-lt"/>
                <a:cs typeface="+mn-lt"/>
              </a:rPr>
              <a:t>Паутова</a:t>
            </a:r>
            <a:r>
              <a:rPr lang="en-US" sz="1500" dirty="0">
                <a:ea typeface="+mn-lt"/>
                <a:cs typeface="+mn-lt"/>
              </a:rPr>
              <a:t> </a:t>
            </a:r>
            <a:r>
              <a:rPr lang="en-US" sz="1500" b="1" dirty="0" err="1">
                <a:ea typeface="+mn-lt"/>
                <a:cs typeface="+mn-lt"/>
              </a:rPr>
              <a:t>Лариса</a:t>
            </a:r>
            <a:r>
              <a:rPr lang="en-US" sz="1500" dirty="0">
                <a:ea typeface="+mn-lt"/>
                <a:cs typeface="+mn-lt"/>
              </a:rPr>
              <a:t> </a:t>
            </a:r>
            <a:r>
              <a:rPr lang="en-US" sz="1500" b="1" dirty="0" err="1">
                <a:ea typeface="+mn-lt"/>
                <a:cs typeface="+mn-lt"/>
              </a:rPr>
              <a:t>Александровна</a:t>
            </a:r>
            <a:r>
              <a:rPr lang="en-US" sz="1500" dirty="0">
                <a:ea typeface="+mn-lt"/>
                <a:cs typeface="+mn-lt"/>
              </a:rPr>
              <a:t> – </a:t>
            </a:r>
            <a:r>
              <a:rPr lang="en-US" sz="1500" dirty="0" err="1">
                <a:ea typeface="+mn-lt"/>
                <a:cs typeface="+mn-lt"/>
              </a:rPr>
              <a:t>доктор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социологических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наук</a:t>
            </a:r>
            <a:r>
              <a:rPr lang="en-US" sz="1500" dirty="0">
                <a:ea typeface="+mn-lt"/>
                <a:cs typeface="+mn-lt"/>
              </a:rPr>
              <a:t>, </a:t>
            </a:r>
            <a:r>
              <a:rPr lang="en-US" sz="1500" dirty="0" err="1">
                <a:ea typeface="+mn-lt"/>
                <a:cs typeface="+mn-lt"/>
              </a:rPr>
              <a:t>руководитель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проектов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Фонда</a:t>
            </a:r>
            <a:r>
              <a:rPr lang="en-US" sz="1500" dirty="0">
                <a:ea typeface="+mn-lt"/>
                <a:cs typeface="+mn-lt"/>
              </a:rPr>
              <a:t> «</a:t>
            </a:r>
            <a:r>
              <a:rPr lang="en-US" sz="1500" dirty="0" err="1">
                <a:ea typeface="+mn-lt"/>
                <a:cs typeface="+mn-lt"/>
              </a:rPr>
              <a:t>Общественное</a:t>
            </a:r>
            <a:r>
              <a:rPr lang="en-US" sz="1500" dirty="0">
                <a:ea typeface="+mn-lt"/>
                <a:cs typeface="+mn-lt"/>
              </a:rPr>
              <a:t> </a:t>
            </a:r>
            <a:r>
              <a:rPr lang="en-US" sz="1500" dirty="0" err="1">
                <a:ea typeface="+mn-lt"/>
                <a:cs typeface="+mn-lt"/>
              </a:rPr>
              <a:t>мнение</a:t>
            </a:r>
            <a:r>
              <a:rPr lang="en-US" sz="1500" dirty="0">
                <a:ea typeface="+mn-lt"/>
                <a:cs typeface="+mn-lt"/>
              </a:rPr>
              <a:t>»</a:t>
            </a:r>
            <a:endParaRPr lang="ru-RU" dirty="0"/>
          </a:p>
          <a:p>
            <a:pPr algn="r">
              <a:lnSpc>
                <a:spcPts val="1500"/>
              </a:lnSpc>
            </a:pPr>
            <a:endParaRPr lang="en-US" sz="1500" b="0" i="0" spc="0" dirty="0">
              <a:solidFill>
                <a:srgbClr val="FFFFFF">
                  <a:alpha val="100000"/>
                </a:srgbClr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5" name="Рисунок 6" descr="Изображение выглядит как человек, закрыть&#10;&#10;Автоматически созданное описание">
            <a:extLst>
              <a:ext uri="{FF2B5EF4-FFF2-40B4-BE49-F238E27FC236}">
                <a16:creationId xmlns:a16="http://schemas.microsoft.com/office/drawing/2014/main" id="{5A468E49-2D6B-437E-800A-1A9283EE4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600000">
            <a:off x="5074038" y="2478168"/>
            <a:ext cx="1917994" cy="191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89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90378" y="95996"/>
            <a:ext cx="4346956" cy="883410"/>
          </a:xfrm>
          <a:prstGeom prst="rect">
            <a:avLst/>
          </a:prstGeom>
        </p:spPr>
        <p:txBody>
          <a:bodyPr lIns="0" tIns="82800" rIns="0" bIns="0" rtlCol="0" anchor="t"/>
          <a:lstStyle/>
          <a:p>
            <a:pPr algn="l">
              <a:lnSpc>
                <a:spcPts val="5850"/>
              </a:lnSpc>
            </a:pPr>
            <a:r>
              <a:rPr lang="en-US" sz="5850" dirty="0" err="1">
                <a:solidFill>
                  <a:srgbClr val="FF8224">
                    <a:alpha val="100000"/>
                  </a:srgbClr>
                </a:solidFill>
                <a:latin typeface="Fredoka One"/>
              </a:rPr>
              <a:t>Социология</a:t>
            </a:r>
            <a:endParaRPr lang="ru-RU" dirty="0" err="1"/>
          </a:p>
        </p:txBody>
      </p:sp>
      <p:sp>
        <p:nvSpPr>
          <p:cNvPr id="18" name="TextBox 18"/>
          <p:cNvSpPr txBox="1"/>
          <p:nvPr/>
        </p:nvSpPr>
        <p:spPr>
          <a:xfrm>
            <a:off x="2018861" y="1425853"/>
            <a:ext cx="2645625" cy="542925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>
              <a:lnSpc>
                <a:spcPts val="2138"/>
              </a:lnSpc>
            </a:pPr>
            <a:endParaRPr lang="en-US" sz="1400" b="0" i="0" spc="0" dirty="0">
              <a:solidFill>
                <a:srgbClr val="464646">
                  <a:alpha val="100000"/>
                </a:srgbClr>
              </a:solidFill>
              <a:latin typeface="Asap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22060" y="1073165"/>
            <a:ext cx="3842044" cy="537701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75"/>
              </a:lnSpc>
            </a:pPr>
            <a:r>
              <a:rPr lang="en-US" sz="1850" b="1" dirty="0">
                <a:solidFill>
                  <a:srgbClr val="FF0000"/>
                </a:solidFill>
                <a:ea typeface="+mn-lt"/>
                <a:cs typeface="+mn-lt"/>
              </a:rPr>
              <a:t>ЛИЦА ПРОГРАММЫ </a:t>
            </a:r>
            <a:endParaRPr lang="en-US" sz="1850" b="1" i="0" spc="0" dirty="0">
              <a:solidFill>
                <a:srgbClr val="FF8224">
                  <a:alpha val="100000"/>
                </a:srgbClr>
              </a:solidFill>
              <a:latin typeface="Bad Scrip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818557" y="1515775"/>
            <a:ext cx="3233804" cy="1236448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r>
              <a:rPr lang="en-US" sz="1400" b="1" dirty="0" err="1">
                <a:ea typeface="+mn-lt"/>
                <a:cs typeface="+mn-lt"/>
              </a:rPr>
              <a:t>Федоров</a:t>
            </a:r>
            <a:r>
              <a:rPr lang="en-US" sz="1400" b="1" dirty="0">
                <a:ea typeface="+mn-lt"/>
                <a:cs typeface="+mn-lt"/>
              </a:rPr>
              <a:t> </a:t>
            </a:r>
            <a:r>
              <a:rPr lang="en-US" sz="1400" b="1" dirty="0" err="1">
                <a:ea typeface="+mn-lt"/>
                <a:cs typeface="+mn-lt"/>
              </a:rPr>
              <a:t>Валерий</a:t>
            </a:r>
            <a:r>
              <a:rPr lang="en-US" sz="1400" b="1" dirty="0">
                <a:ea typeface="+mn-lt"/>
                <a:cs typeface="+mn-lt"/>
              </a:rPr>
              <a:t> </a:t>
            </a:r>
            <a:r>
              <a:rPr lang="en-US" sz="1400" b="1" dirty="0" err="1">
                <a:ea typeface="+mn-lt"/>
                <a:cs typeface="+mn-lt"/>
              </a:rPr>
              <a:t>Валерьевич</a:t>
            </a:r>
            <a:endParaRPr lang="en-US" sz="1400" b="1" dirty="0">
              <a:ea typeface="+mn-lt"/>
              <a:cs typeface="+mn-lt"/>
            </a:endParaRPr>
          </a:p>
          <a:p>
            <a:r>
              <a:rPr lang="en-US" sz="1400" dirty="0" err="1">
                <a:ea typeface="+mn-lt"/>
                <a:cs typeface="+mn-lt"/>
              </a:rPr>
              <a:t>российский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политолог</a:t>
            </a:r>
            <a:r>
              <a:rPr lang="en-US" sz="1400" dirty="0">
                <a:ea typeface="+mn-lt"/>
                <a:cs typeface="+mn-lt"/>
              </a:rPr>
              <a:t> и </a:t>
            </a:r>
            <a:r>
              <a:rPr lang="en-US" sz="1400" dirty="0" err="1">
                <a:ea typeface="+mn-lt"/>
                <a:cs typeface="+mn-lt"/>
              </a:rPr>
              <a:t>социолог</a:t>
            </a:r>
            <a:r>
              <a:rPr lang="en-US" sz="1400" dirty="0">
                <a:ea typeface="+mn-lt"/>
                <a:cs typeface="+mn-lt"/>
              </a:rPr>
              <a:t>, </a:t>
            </a:r>
            <a:r>
              <a:rPr lang="en-US" sz="1400" dirty="0" err="1">
                <a:ea typeface="+mn-lt"/>
                <a:cs typeface="+mn-lt"/>
              </a:rPr>
              <a:t>генеральный</a:t>
            </a:r>
            <a:r>
              <a:rPr lang="en-US" sz="1400" dirty="0">
                <a:ea typeface="+mn-lt"/>
                <a:cs typeface="+mn-lt"/>
              </a:rPr>
              <a:t> </a:t>
            </a:r>
            <a:r>
              <a:rPr lang="en-US" sz="1400" dirty="0" err="1">
                <a:ea typeface="+mn-lt"/>
                <a:cs typeface="+mn-lt"/>
              </a:rPr>
              <a:t>директор</a:t>
            </a:r>
            <a:r>
              <a:rPr lang="en-US" sz="1400" dirty="0">
                <a:ea typeface="+mn-lt"/>
                <a:cs typeface="+mn-lt"/>
              </a:rPr>
              <a:t> </a:t>
            </a:r>
            <a:r>
              <a:rPr lang="en-US" sz="1400" dirty="0" err="1">
                <a:ea typeface="+mn-lt"/>
                <a:cs typeface="+mn-lt"/>
              </a:rPr>
              <a:t>Всероссийского</a:t>
            </a:r>
            <a:r>
              <a:rPr lang="en-US" sz="1400" dirty="0">
                <a:ea typeface="+mn-lt"/>
                <a:cs typeface="+mn-lt"/>
              </a:rPr>
              <a:t> </a:t>
            </a:r>
          </a:p>
          <a:p>
            <a:r>
              <a:rPr lang="en-US" sz="1400" dirty="0" err="1">
                <a:ea typeface="+mn-lt"/>
                <a:cs typeface="+mn-lt"/>
              </a:rPr>
              <a:t>центра</a:t>
            </a:r>
            <a:r>
              <a:rPr lang="en-US" sz="1400" dirty="0">
                <a:ea typeface="+mn-lt"/>
                <a:cs typeface="+mn-lt"/>
              </a:rPr>
              <a:t> </a:t>
            </a:r>
            <a:r>
              <a:rPr lang="en-US" sz="1400" dirty="0" err="1">
                <a:ea typeface="+mn-lt"/>
                <a:cs typeface="+mn-lt"/>
              </a:rPr>
              <a:t>изучения</a:t>
            </a:r>
            <a:r>
              <a:rPr lang="en-US" sz="1400" dirty="0">
                <a:ea typeface="+mn-lt"/>
                <a:cs typeface="+mn-lt"/>
              </a:rPr>
              <a:t> </a:t>
            </a:r>
            <a:r>
              <a:rPr lang="en-US" sz="1400" dirty="0" err="1">
                <a:ea typeface="+mn-lt"/>
                <a:cs typeface="+mn-lt"/>
              </a:rPr>
              <a:t>общественного</a:t>
            </a:r>
            <a:r>
              <a:rPr lang="en-US" sz="1400" dirty="0">
                <a:ea typeface="+mn-lt"/>
                <a:cs typeface="+mn-lt"/>
              </a:rPr>
              <a:t> </a:t>
            </a:r>
            <a:r>
              <a:rPr lang="en-US" sz="1400" dirty="0" err="1">
                <a:ea typeface="+mn-lt"/>
                <a:cs typeface="+mn-lt"/>
              </a:rPr>
              <a:t>мнения</a:t>
            </a:r>
            <a:r>
              <a:rPr lang="en-US" sz="1400" dirty="0">
                <a:ea typeface="+mn-lt"/>
                <a:cs typeface="+mn-lt"/>
              </a:rPr>
              <a:t> (ВЦИОМ)</a:t>
            </a:r>
            <a:endParaRPr lang="en-US" sz="1400" dirty="0">
              <a:cs typeface="Calibri"/>
            </a:endParaRP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F82FC527-4213-469C-85FA-B8844230A418}"/>
              </a:ext>
            </a:extLst>
          </p:cNvPr>
          <p:cNvSpPr txBox="1"/>
          <p:nvPr/>
        </p:nvSpPr>
        <p:spPr>
          <a:xfrm>
            <a:off x="2853671" y="3464666"/>
            <a:ext cx="2689519" cy="12364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r>
              <a:rPr lang="en-US" sz="1400" b="1" dirty="0" err="1">
                <a:ea typeface="+mn-lt"/>
                <a:cs typeface="+mn-lt"/>
              </a:rPr>
              <a:t>Волков</a:t>
            </a:r>
            <a:r>
              <a:rPr lang="en-US" sz="1400" b="1" dirty="0">
                <a:ea typeface="+mn-lt"/>
                <a:cs typeface="+mn-lt"/>
              </a:rPr>
              <a:t> </a:t>
            </a:r>
            <a:r>
              <a:rPr lang="en-US" sz="1400" b="1" dirty="0" err="1">
                <a:ea typeface="+mn-lt"/>
                <a:cs typeface="+mn-lt"/>
              </a:rPr>
              <a:t>Андрей</a:t>
            </a:r>
            <a:r>
              <a:rPr lang="en-US" sz="1400" b="1" dirty="0">
                <a:ea typeface="+mn-lt"/>
                <a:cs typeface="+mn-lt"/>
              </a:rPr>
              <a:t> </a:t>
            </a:r>
            <a:r>
              <a:rPr lang="en-US" sz="1400" b="1" dirty="0" err="1">
                <a:ea typeface="+mn-lt"/>
                <a:cs typeface="+mn-lt"/>
              </a:rPr>
              <a:t>Викторович</a:t>
            </a:r>
            <a:r>
              <a:rPr lang="en-US" sz="1400" dirty="0">
                <a:ea typeface="+mn-lt"/>
                <a:cs typeface="+mn-lt"/>
              </a:rPr>
              <a:t> </a:t>
            </a:r>
            <a:r>
              <a:rPr lang="en-US" sz="1400" dirty="0" err="1">
                <a:ea typeface="+mn-lt"/>
                <a:cs typeface="+mn-lt"/>
              </a:rPr>
              <a:t>кандидат</a:t>
            </a:r>
            <a:r>
              <a:rPr lang="en-US" sz="1400" dirty="0">
                <a:ea typeface="+mn-lt"/>
                <a:cs typeface="+mn-lt"/>
              </a:rPr>
              <a:t>  </a:t>
            </a:r>
            <a:r>
              <a:rPr lang="en-US" sz="1400" dirty="0" err="1">
                <a:ea typeface="+mn-lt"/>
                <a:cs typeface="+mn-lt"/>
              </a:rPr>
              <a:t>социологических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наук</a:t>
            </a:r>
            <a:r>
              <a:rPr lang="en-US" sz="1400" dirty="0">
                <a:ea typeface="+mn-lt"/>
                <a:cs typeface="+mn-lt"/>
              </a:rPr>
              <a:t>, </a:t>
            </a:r>
            <a:r>
              <a:rPr lang="en-US" sz="1400" dirty="0" err="1">
                <a:ea typeface="+mn-lt"/>
                <a:cs typeface="+mn-lt"/>
              </a:rPr>
              <a:t>директор</a:t>
            </a:r>
            <a:r>
              <a:rPr lang="en-US" sz="1400" dirty="0">
                <a:ea typeface="+mn-lt"/>
                <a:cs typeface="+mn-lt"/>
              </a:rPr>
              <a:t> в Grand Media Service, </a:t>
            </a:r>
            <a:r>
              <a:rPr lang="en-US" sz="1400" dirty="0" err="1">
                <a:ea typeface="+mn-lt"/>
                <a:cs typeface="+mn-lt"/>
              </a:rPr>
              <a:t>Управляющий</a:t>
            </a:r>
          </a:p>
          <a:p>
            <a:r>
              <a:rPr lang="en-US" sz="1400" dirty="0" err="1">
                <a:cs typeface="Calibri"/>
              </a:rPr>
              <a:t>партнер</a:t>
            </a:r>
            <a:r>
              <a:rPr lang="en-US" sz="1400" dirty="0">
                <a:cs typeface="Calibri"/>
              </a:rPr>
              <a:t> в ГК "</a:t>
            </a:r>
            <a:r>
              <a:rPr lang="en-US" sz="1400" dirty="0" err="1">
                <a:cs typeface="Calibri"/>
              </a:rPr>
              <a:t>Гортис</a:t>
            </a:r>
            <a:r>
              <a:rPr lang="en-US" sz="1400" dirty="0">
                <a:cs typeface="Calibri"/>
              </a:rPr>
              <a:t>"</a:t>
            </a:r>
          </a:p>
          <a:p>
            <a:endParaRPr lang="en-US" sz="1400" dirty="0">
              <a:cs typeface="Calibri"/>
            </a:endParaRP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2A7A482B-B07E-4CD8-8D58-2971F2075009}"/>
              </a:ext>
            </a:extLst>
          </p:cNvPr>
          <p:cNvSpPr txBox="1"/>
          <p:nvPr/>
        </p:nvSpPr>
        <p:spPr>
          <a:xfrm>
            <a:off x="4729592" y="4521756"/>
            <a:ext cx="2636583" cy="11965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r">
              <a:lnSpc>
                <a:spcPts val="1500"/>
              </a:lnSpc>
            </a:pPr>
            <a:r>
              <a:rPr lang="en-US" sz="1500" b="1" dirty="0" err="1">
                <a:cs typeface="Calibri"/>
              </a:rPr>
              <a:t>Байер</a:t>
            </a:r>
            <a:r>
              <a:rPr lang="en-US" sz="1500" b="1" dirty="0">
                <a:cs typeface="Calibri"/>
              </a:rPr>
              <a:t> </a:t>
            </a:r>
            <a:r>
              <a:rPr lang="en-US" sz="1500" b="1" dirty="0" err="1">
                <a:cs typeface="Calibri"/>
              </a:rPr>
              <a:t>Юлия</a:t>
            </a:r>
            <a:r>
              <a:rPr lang="en-US" sz="1500" b="1" dirty="0">
                <a:cs typeface="Calibri"/>
              </a:rPr>
              <a:t> </a:t>
            </a:r>
            <a:r>
              <a:rPr lang="en-US" sz="1500" b="1" dirty="0" err="1">
                <a:cs typeface="Calibri"/>
              </a:rPr>
              <a:t>Паулевна</a:t>
            </a:r>
            <a:endParaRPr lang="en-US" sz="1500" b="1">
              <a:cs typeface="Calibri"/>
            </a:endParaRPr>
          </a:p>
          <a:p>
            <a:pPr algn="r">
              <a:lnSpc>
                <a:spcPts val="1500"/>
              </a:lnSpc>
            </a:pPr>
            <a:r>
              <a:rPr lang="en-US" sz="1500" dirty="0" err="1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кандидат</a:t>
            </a:r>
            <a:r>
              <a:rPr lang="en-US" sz="1500" dirty="0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социологических</a:t>
            </a:r>
            <a:r>
              <a:rPr lang="en-US" sz="1500" dirty="0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наук</a:t>
            </a:r>
            <a:r>
              <a:rPr lang="en-US" sz="1500" dirty="0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директор</a:t>
            </a:r>
            <a:r>
              <a:rPr lang="en-US" sz="1500" dirty="0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образовательных</a:t>
            </a:r>
            <a:r>
              <a:rPr lang="en-US" sz="1500" dirty="0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программ</a:t>
            </a:r>
            <a:r>
              <a:rPr lang="en-US" sz="1500" dirty="0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 "</a:t>
            </a:r>
            <a:r>
              <a:rPr lang="en-US" sz="1500" dirty="0" err="1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Социология</a:t>
            </a:r>
            <a:r>
              <a:rPr lang="en-US" sz="1500" dirty="0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" и "</a:t>
            </a:r>
            <a:r>
              <a:rPr lang="en-US" sz="1500" dirty="0" err="1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Социальная</a:t>
            </a:r>
            <a:r>
              <a:rPr lang="en-US" sz="1500" dirty="0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работа</a:t>
            </a:r>
            <a:r>
              <a:rPr lang="en-US" sz="1500" dirty="0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", </a:t>
            </a:r>
            <a:r>
              <a:rPr lang="en-US" sz="1500" dirty="0" err="1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практик</a:t>
            </a:r>
            <a:r>
              <a:rPr lang="en-US" sz="1500" dirty="0">
                <a:solidFill>
                  <a:srgbClr val="000000"/>
                </a:solidFill>
                <a:latin typeface="Calibri" panose="020F0502020204030204"/>
                <a:ea typeface="Lato"/>
                <a:cs typeface="Calibri"/>
              </a:rPr>
              <a:t> </a:t>
            </a:r>
            <a:endParaRPr lang="en-US" sz="1500" i="0" spc="0" dirty="0">
              <a:solidFill>
                <a:srgbClr val="000000"/>
              </a:solidFill>
              <a:latin typeface="Calibri" panose="020F0502020204030204"/>
              <a:ea typeface="Lato"/>
              <a:cs typeface="Calibri"/>
            </a:endParaRPr>
          </a:p>
          <a:p>
            <a:pPr algn="r">
              <a:lnSpc>
                <a:spcPts val="1500"/>
              </a:lnSpc>
            </a:pPr>
            <a:endParaRPr lang="en-US" sz="1500" dirty="0">
              <a:solidFill>
                <a:srgbClr val="FFFFFF">
                  <a:alpha val="100000"/>
                </a:srgbClr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3" name="Рисунок 6" descr="Изображение выглядит как мужчина, человек, очки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67D0E11D-98B4-401F-8F1F-88AA3BFE9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7" y="1384829"/>
            <a:ext cx="2743200" cy="1821656"/>
          </a:xfrm>
          <a:prstGeom prst="rect">
            <a:avLst/>
          </a:prstGeom>
        </p:spPr>
      </p:pic>
      <p:pic>
        <p:nvPicPr>
          <p:cNvPr id="8" name="Рисунок 8" descr="Изображение выглядит как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06E38B0A-B56E-47F4-ADED-E5B936362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220" y="2380008"/>
            <a:ext cx="1803869" cy="1982103"/>
          </a:xfrm>
          <a:prstGeom prst="rect">
            <a:avLst/>
          </a:prstGeom>
        </p:spPr>
      </p:pic>
      <p:pic>
        <p:nvPicPr>
          <p:cNvPr id="10" name="Рисунок 10" descr="Изображение выглядит как человек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8FB7FC4F-F7F8-4D36-8DF9-229F8713A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453" y="319776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2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20214" y="891463"/>
            <a:ext cx="5715000" cy="4286250"/>
            <a:chOff x="-132481" y="-66630"/>
            <a:chExt cx="7620000" cy="5715000"/>
          </a:xfrm>
        </p:grpSpPr>
        <p:sp>
          <p:nvSpPr>
            <p:cNvPr id="2" name="Freeform 2"/>
            <p:cNvSpPr/>
            <p:nvPr/>
          </p:nvSpPr>
          <p:spPr>
            <a:xfrm>
              <a:off x="-132481" y="-66630"/>
              <a:ext cx="7620000" cy="57150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24">
                <a:alpha val="10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3683236" y="1406304"/>
            <a:ext cx="3335753" cy="642938"/>
          </a:xfrm>
          <a:prstGeom prst="rect">
            <a:avLst/>
          </a:prstGeom>
        </p:spPr>
        <p:txBody>
          <a:bodyPr lIns="0" tIns="35100" rIns="0" bIns="0" rtlCol="0" anchor="t"/>
          <a:lstStyle/>
          <a:p>
            <a:pPr algn="ctr">
              <a:lnSpc>
                <a:spcPts val="2531"/>
              </a:lnSpc>
            </a:pP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Yokawerad"/>
              </a:rPr>
              <a:t>социальных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Yokawerad"/>
              </a:rPr>
              <a:t> 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Yokawerad"/>
              </a:rPr>
              <a:t>технологий</a:t>
            </a:r>
            <a:endParaRPr lang="en-US" sz="1500" dirty="0">
              <a:solidFill>
                <a:srgbClr val="FFFFFF">
                  <a:alpha val="100000"/>
                </a:srgbClr>
              </a:solidFill>
              <a:latin typeface="Yokawerad"/>
            </a:endParaRPr>
          </a:p>
        </p:txBody>
      </p:sp>
      <p:sp>
        <p:nvSpPr>
          <p:cNvPr id="5" name="TextBox 5"/>
          <p:cNvSpPr txBox="1"/>
          <p:nvPr/>
        </p:nvSpPr>
        <p:spPr>
          <a:xfrm rot="20969661">
            <a:off x="4640959" y="854615"/>
            <a:ext cx="1164086" cy="532409"/>
          </a:xfrm>
          <a:prstGeom prst="rect">
            <a:avLst/>
          </a:prstGeom>
        </p:spPr>
        <p:txBody>
          <a:bodyPr lIns="0" tIns="48600" rIns="0" bIns="0" rtlCol="0" anchor="t"/>
          <a:lstStyle/>
          <a:p>
            <a:pPr algn="ctr">
              <a:lnSpc>
                <a:spcPts val="3375"/>
              </a:lnSpc>
            </a:pP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Bad Script"/>
              </a:rPr>
              <a:t>кафедра</a:t>
            </a:r>
            <a:endParaRPr lang="en-US" sz="1500" dirty="0">
              <a:solidFill>
                <a:srgbClr val="FFFFFF">
                  <a:alpha val="100000"/>
                </a:srgbClr>
              </a:solidFill>
              <a:latin typeface="Bad Script"/>
            </a:endParaRPr>
          </a:p>
        </p:txBody>
      </p:sp>
      <p:grpSp>
        <p:nvGrpSpPr>
          <p:cNvPr id="7" name="Group 7"/>
          <p:cNvGrpSpPr/>
          <p:nvPr/>
        </p:nvGrpSpPr>
        <p:grpSpPr>
          <a:xfrm rot="20682120">
            <a:off x="-1048776" y="2708962"/>
            <a:ext cx="3509633" cy="3565342"/>
            <a:chOff x="-2668368" y="2659449"/>
            <a:chExt cx="4679511" cy="4753789"/>
          </a:xfrm>
        </p:grpSpPr>
        <p:sp>
          <p:nvSpPr>
            <p:cNvPr id="6" name="Freeform 6"/>
            <p:cNvSpPr/>
            <p:nvPr/>
          </p:nvSpPr>
          <p:spPr>
            <a:xfrm>
              <a:off x="-2668368" y="2659449"/>
              <a:ext cx="4679511" cy="4753789"/>
            </a:xfrm>
            <a:custGeom>
              <a:avLst/>
              <a:gdLst/>
              <a:ahLst/>
              <a:cxnLst/>
              <a:rect l="0" t="0" r="0" b="0"/>
              <a:pathLst>
                <a:path w="300893" h="304808">
                  <a:moveTo>
                    <a:pt x="246884" y="151676"/>
                  </a:moveTo>
                  <a:cubicBezTo>
                    <a:pt x="252846" y="124701"/>
                    <a:pt x="250170" y="94507"/>
                    <a:pt x="234568" y="63656"/>
                  </a:cubicBezTo>
                  <a:cubicBezTo>
                    <a:pt x="222585" y="39957"/>
                    <a:pt x="202688" y="21317"/>
                    <a:pt x="178189" y="11058"/>
                  </a:cubicBezTo>
                  <a:cubicBezTo>
                    <a:pt x="68585" y="-34843"/>
                    <a:pt x="-35599" y="70085"/>
                    <a:pt x="11711" y="179737"/>
                  </a:cubicBezTo>
                  <a:cubicBezTo>
                    <a:pt x="20132" y="199244"/>
                    <a:pt x="34429" y="215560"/>
                    <a:pt x="52298" y="227057"/>
                  </a:cubicBezTo>
                  <a:cubicBezTo>
                    <a:pt x="83873" y="247383"/>
                    <a:pt x="114448" y="252536"/>
                    <a:pt x="142118" y="248583"/>
                  </a:cubicBezTo>
                  <a:cubicBezTo>
                    <a:pt x="151481" y="247250"/>
                    <a:pt x="160244" y="252727"/>
                    <a:pt x="163959" y="261433"/>
                  </a:cubicBezTo>
                  <a:cubicBezTo>
                    <a:pt x="179552" y="297999"/>
                    <a:pt x="224700" y="318906"/>
                    <a:pt x="269496" y="293846"/>
                  </a:cubicBezTo>
                  <a:cubicBezTo>
                    <a:pt x="278488" y="288817"/>
                    <a:pt x="285641" y="281321"/>
                    <a:pt x="290556" y="272263"/>
                  </a:cubicBezTo>
                  <a:cubicBezTo>
                    <a:pt x="315102" y="227047"/>
                    <a:pt x="292956" y="181537"/>
                    <a:pt x="255371" y="166926"/>
                  </a:cubicBezTo>
                  <a:cubicBezTo>
                    <a:pt x="249132" y="164497"/>
                    <a:pt x="245436" y="158210"/>
                    <a:pt x="246884" y="151676"/>
                  </a:cubicBez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l="-85853" t="-36567" r="-25302" b="-2004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3677714" y="1002890"/>
            <a:ext cx="764381" cy="8358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21600000">
            <a:off x="2023877" y="802770"/>
            <a:ext cx="3984469" cy="142875"/>
          </a:xfrm>
          <a:prstGeom prst="rect">
            <a:avLst/>
          </a:prstGeom>
        </p:spPr>
        <p:txBody>
          <a:bodyPr lIns="0" tIns="16200" rIns="0" bIns="0" rtlCol="0" anchor="t"/>
          <a:lstStyle/>
          <a:p>
            <a:pPr algn="ctr">
              <a:lnSpc>
                <a:spcPts val="1125"/>
              </a:lnSpc>
            </a:pPr>
            <a:r>
              <a:rPr lang="en-US" sz="1125" dirty="0">
                <a:solidFill>
                  <a:srgbClr val="FFFFFF">
                    <a:alpha val="100000"/>
                  </a:srgbClr>
                </a:solidFill>
                <a:latin typeface="Asap"/>
              </a:rPr>
              <a:t>www.fst-sziu.ru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2888981"/>
            <a:ext cx="3984469" cy="385664"/>
          </a:xfrm>
          <a:prstGeom prst="rect">
            <a:avLst/>
          </a:prstGeom>
        </p:spPr>
        <p:txBody>
          <a:bodyPr lIns="0" tIns="40500" rIns="0" bIns="0" rtlCol="0" anchor="t"/>
          <a:lstStyle/>
          <a:p>
            <a:pPr algn="ctr">
              <a:lnSpc>
                <a:spcPts val="2813"/>
              </a:lnSpc>
            </a:pP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Segoe Print" panose="02000600000000000000" pitchFamily="2" charset="0"/>
                <a:cs typeface="Asap" panose="020B0604020202020204" charset="0"/>
              </a:rPr>
              <a:t>спасибо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Segoe Print" panose="02000600000000000000" pitchFamily="2" charset="0"/>
                <a:cs typeface="Asap" panose="020B0604020202020204" charset="0"/>
              </a:rPr>
              <a:t> 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Segoe Print" panose="02000600000000000000" pitchFamily="2" charset="0"/>
                <a:cs typeface="Asap" panose="020B0604020202020204" charset="0"/>
              </a:rPr>
              <a:t>за</a:t>
            </a: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Segoe Print" panose="02000600000000000000" pitchFamily="2" charset="0"/>
                <a:cs typeface="Asap" panose="020B0604020202020204" charset="0"/>
              </a:rPr>
              <a:t> </a:t>
            </a:r>
            <a:r>
              <a:rPr lang="en-US" sz="1500" dirty="0" err="1">
                <a:solidFill>
                  <a:srgbClr val="FFFFFF">
                    <a:alpha val="100000"/>
                  </a:srgbClr>
                </a:solidFill>
                <a:latin typeface="Segoe Print" panose="02000600000000000000" pitchFamily="2" charset="0"/>
                <a:cs typeface="Asap" panose="020B0604020202020204" charset="0"/>
              </a:rPr>
              <a:t>внимание</a:t>
            </a:r>
            <a:r>
              <a:rPr lang="ru-RU" sz="1500" dirty="0">
                <a:solidFill>
                  <a:srgbClr val="FFFFFF">
                    <a:alpha val="100000"/>
                  </a:srgbClr>
                </a:solidFill>
                <a:latin typeface="Segoe Print" panose="02000600000000000000" pitchFamily="2" charset="0"/>
                <a:cs typeface="Asap" panose="020B0604020202020204" charset="0"/>
              </a:rPr>
              <a:t>!</a:t>
            </a:r>
            <a:endParaRPr lang="en-US" sz="1500" dirty="0">
              <a:solidFill>
                <a:srgbClr val="FFFFFF">
                  <a:alpha val="100000"/>
                </a:srgbClr>
              </a:solidFill>
              <a:latin typeface="Segoe Print" panose="02000600000000000000" pitchFamily="2" charset="0"/>
              <a:cs typeface="Asap" panose="020B060402020202020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B0BC8C-75AA-4675-9060-22C3BF104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71" y="703519"/>
            <a:ext cx="2286000" cy="2286000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CAD4D52A-3708-4554-8005-CC572B393F2A}"/>
              </a:ext>
            </a:extLst>
          </p:cNvPr>
          <p:cNvSpPr txBox="1"/>
          <p:nvPr/>
        </p:nvSpPr>
        <p:spPr>
          <a:xfrm rot="21600000">
            <a:off x="3106214" y="2214562"/>
            <a:ext cx="3335753" cy="642938"/>
          </a:xfrm>
          <a:prstGeom prst="rect">
            <a:avLst/>
          </a:prstGeom>
        </p:spPr>
        <p:txBody>
          <a:bodyPr lIns="0" tIns="35100" rIns="0" bIns="0" rtlCol="0" anchor="t"/>
          <a:lstStyle/>
          <a:p>
            <a:pPr algn="ctr">
              <a:lnSpc>
                <a:spcPts val="2531"/>
              </a:lnSpc>
            </a:pPr>
            <a:r>
              <a:rPr lang="ru-RU" sz="1500" dirty="0">
                <a:solidFill>
                  <a:srgbClr val="FFFFFF">
                    <a:alpha val="100000"/>
                  </a:srgbClr>
                </a:solidFill>
                <a:latin typeface="Yokawerad"/>
              </a:rPr>
              <a:t>Наши контакты:</a:t>
            </a:r>
          </a:p>
          <a:p>
            <a:pPr algn="ctr">
              <a:lnSpc>
                <a:spcPts val="2531"/>
              </a:lnSpc>
            </a:pP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Yokawerad"/>
                <a:hlinkClick r:id="rId5"/>
              </a:rPr>
              <a:t>vetrenko-ia@ranepa.ru</a:t>
            </a:r>
            <a:endParaRPr lang="en-US" sz="1500" dirty="0">
              <a:solidFill>
                <a:srgbClr val="FFFFFF">
                  <a:alpha val="100000"/>
                </a:srgbClr>
              </a:solidFill>
              <a:latin typeface="Yokawerad"/>
            </a:endParaRPr>
          </a:p>
          <a:p>
            <a:pPr algn="ctr">
              <a:lnSpc>
                <a:spcPts val="2531"/>
              </a:lnSpc>
            </a:pP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Yokawerad"/>
                <a:hlinkClick r:id="rId6"/>
              </a:rPr>
              <a:t>bayer-yp@ranepa.ru</a:t>
            </a:r>
            <a:endParaRPr lang="ru-RU" sz="1500" dirty="0">
              <a:solidFill>
                <a:srgbClr val="FFFFFF">
                  <a:alpha val="100000"/>
                </a:srgbClr>
              </a:solidFill>
              <a:latin typeface="Yokawerad"/>
            </a:endParaRPr>
          </a:p>
          <a:p>
            <a:pPr algn="ctr">
              <a:lnSpc>
                <a:spcPts val="2531"/>
              </a:lnSpc>
            </a:pP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Yokawerad"/>
                <a:hlinkClick r:id="rId7"/>
              </a:rPr>
              <a:t>ogareva-ei@ranepa.ru</a:t>
            </a:r>
            <a:endParaRPr lang="en-US" sz="1500" dirty="0">
              <a:solidFill>
                <a:srgbClr val="FFFFFF">
                  <a:alpha val="100000"/>
                </a:srgbClr>
              </a:solidFill>
              <a:latin typeface="Yokawerad"/>
            </a:endParaRPr>
          </a:p>
          <a:p>
            <a:pPr algn="ctr">
              <a:lnSpc>
                <a:spcPts val="2531"/>
              </a:lnSpc>
            </a:pPr>
            <a:endParaRPr lang="en-US" sz="1500" dirty="0">
              <a:solidFill>
                <a:srgbClr val="FFFFFF">
                  <a:alpha val="100000"/>
                </a:srgbClr>
              </a:solidFill>
              <a:latin typeface="Yokawerad"/>
            </a:endParaRPr>
          </a:p>
          <a:p>
            <a:pPr algn="ctr">
              <a:lnSpc>
                <a:spcPts val="2531"/>
              </a:lnSpc>
            </a:pPr>
            <a:r>
              <a:rPr lang="ru-RU" sz="1500" dirty="0">
                <a:solidFill>
                  <a:srgbClr val="FFFFFF">
                    <a:alpha val="100000"/>
                  </a:srgbClr>
                </a:solidFill>
                <a:latin typeface="Yokawerad"/>
              </a:rPr>
              <a:t>или звоните:</a:t>
            </a:r>
            <a:endParaRPr lang="en-US" sz="1500" dirty="0">
              <a:solidFill>
                <a:srgbClr val="FFFFFF">
                  <a:alpha val="100000"/>
                </a:srgbClr>
              </a:solidFill>
              <a:latin typeface="Yokawerad"/>
            </a:endParaRPr>
          </a:p>
          <a:p>
            <a:pPr algn="ctr">
              <a:lnSpc>
                <a:spcPts val="2531"/>
              </a:lnSpc>
            </a:pPr>
            <a:r>
              <a:rPr lang="en-US" sz="1500" dirty="0">
                <a:solidFill>
                  <a:srgbClr val="FFFFFF">
                    <a:alpha val="100000"/>
                  </a:srgbClr>
                </a:solidFill>
                <a:latin typeface="Yokawerad"/>
              </a:rPr>
              <a:t>+7911-714-5695</a:t>
            </a:r>
            <a:r>
              <a:rPr lang="ru-RU" sz="1500" dirty="0">
                <a:solidFill>
                  <a:srgbClr val="FFFFFF">
                    <a:alpha val="100000"/>
                  </a:srgbClr>
                </a:solidFill>
                <a:latin typeface="Yokawerad"/>
              </a:rPr>
              <a:t> </a:t>
            </a:r>
            <a:endParaRPr lang="en-US" sz="1500" dirty="0">
              <a:solidFill>
                <a:srgbClr val="FFFFFF">
                  <a:alpha val="100000"/>
                </a:srgbClr>
              </a:solidFill>
              <a:latin typeface="Yokawerad"/>
            </a:endParaRPr>
          </a:p>
          <a:p>
            <a:pPr algn="ctr">
              <a:lnSpc>
                <a:spcPts val="2531"/>
              </a:lnSpc>
            </a:pPr>
            <a:endParaRPr lang="en-US" sz="1500" dirty="0">
              <a:solidFill>
                <a:srgbClr val="FFFFFF">
                  <a:alpha val="100000"/>
                </a:srgbClr>
              </a:solidFill>
              <a:latin typeface="Yokawera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542</Words>
  <Application>Microsoft Office PowerPoint</Application>
  <PresentationFormat>Произвольный</PresentationFormat>
  <Paragraphs>100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0" baseType="lpstr">
      <vt:lpstr>Asap</vt:lpstr>
      <vt:lpstr>Segoe Print</vt:lpstr>
      <vt:lpstr>Lato</vt:lpstr>
      <vt:lpstr>Fredoka One</vt:lpstr>
      <vt:lpstr>Bad Script</vt:lpstr>
      <vt:lpstr>Yokawerad</vt:lpstr>
      <vt:lpstr>Montserrat</vt:lpstr>
      <vt:lpstr>Arial</vt:lpstr>
      <vt:lpstr>Calibri Light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Юлия </cp:lastModifiedBy>
  <cp:revision>357</cp:revision>
  <dcterms:created xsi:type="dcterms:W3CDTF">2022-01-15T22:39:31Z</dcterms:created>
  <dcterms:modified xsi:type="dcterms:W3CDTF">2022-01-26T14:34:31Z</dcterms:modified>
</cp:coreProperties>
</file>