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7"/>
  </p:notesMasterIdLst>
  <p:sldIdLst>
    <p:sldId id="338" r:id="rId2"/>
    <p:sldId id="339" r:id="rId3"/>
    <p:sldId id="340" r:id="rId4"/>
    <p:sldId id="343" r:id="rId5"/>
    <p:sldId id="344" r:id="rId6"/>
    <p:sldId id="345" r:id="rId7"/>
    <p:sldId id="346" r:id="rId8"/>
    <p:sldId id="347" r:id="rId9"/>
    <p:sldId id="348" r:id="rId10"/>
    <p:sldId id="337" r:id="rId11"/>
    <p:sldId id="291" r:id="rId12"/>
    <p:sldId id="292" r:id="rId13"/>
    <p:sldId id="302" r:id="rId14"/>
    <p:sldId id="322" r:id="rId15"/>
    <p:sldId id="323" r:id="rId16"/>
    <p:sldId id="328" r:id="rId17"/>
    <p:sldId id="303" r:id="rId18"/>
    <p:sldId id="327" r:id="rId19"/>
    <p:sldId id="352" r:id="rId20"/>
    <p:sldId id="321" r:id="rId21"/>
    <p:sldId id="330" r:id="rId22"/>
    <p:sldId id="331" r:id="rId23"/>
    <p:sldId id="332" r:id="rId24"/>
    <p:sldId id="336" r:id="rId25"/>
    <p:sldId id="333" r:id="rId26"/>
    <p:sldId id="355" r:id="rId27"/>
    <p:sldId id="294" r:id="rId28"/>
    <p:sldId id="293" r:id="rId29"/>
    <p:sldId id="304" r:id="rId30"/>
    <p:sldId id="320" r:id="rId31"/>
    <p:sldId id="326" r:id="rId32"/>
    <p:sldId id="310" r:id="rId33"/>
    <p:sldId id="353" r:id="rId34"/>
    <p:sldId id="354" r:id="rId35"/>
    <p:sldId id="312" r:id="rId36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26E3A"/>
    <a:srgbClr val="9A0000"/>
    <a:srgbClr val="B54B1B"/>
    <a:srgbClr val="304090"/>
    <a:srgbClr val="3232B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Средний стиль 2 -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16D9F66E-5EB9-4882-86FB-DCBF35E3C3E4}" styleName="Средний стиль 4 - акцент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21E4AEA4-8DFA-4A89-87EB-49C32662AFE0}" styleName="Средний стиль 2 —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34843" autoAdjust="0"/>
    <p:restoredTop sz="81395" autoAdjust="0"/>
  </p:normalViewPr>
  <p:slideViewPr>
    <p:cSldViewPr snapToGrid="0">
      <p:cViewPr varScale="1">
        <p:scale>
          <a:sx n="103" d="100"/>
          <a:sy n="103" d="100"/>
        </p:scale>
        <p:origin x="138" y="384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1968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notesMaster" Target="notesMasters/notesMaster1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68A35E8-2AEB-45ED-A7FC-E7DC6FA417FC}" type="datetimeFigureOut">
              <a:rPr lang="ru-RU" smtClean="0"/>
              <a:pPr/>
              <a:t>02.09.2021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2E1D9F3-1E8A-4E7A-ADA6-33AC39C21AA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396289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E1D9F3-1E8A-4E7A-ADA6-33AC39C21AA1}" type="slidenum">
              <a:rPr lang="ru-RU" smtClean="0"/>
              <a:pPr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4851333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E1D9F3-1E8A-4E7A-ADA6-33AC39C21AA1}" type="slidenum">
              <a:rPr lang="ru-RU" smtClean="0"/>
              <a:pPr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4390300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E1D9F3-1E8A-4E7A-ADA6-33AC39C21AA1}" type="slidenum">
              <a:rPr lang="ru-RU" smtClean="0"/>
              <a:pPr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9014917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B5BBD8-B235-4B6C-8A11-2B193697DD17}" type="slidenum">
              <a:rPr lang="en-US" smtClean="0"/>
              <a:pPr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147413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14400" y="2130428"/>
            <a:ext cx="103632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62CE76-8264-45CB-AF9A-2212C38C970C}" type="datetimeFigureOut">
              <a:rPr lang="ru-RU" smtClean="0"/>
              <a:pPr/>
              <a:t>02.09.2021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192644-233A-43C0-A09F-482D26C755A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504423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62CE76-8264-45CB-AF9A-2212C38C970C}" type="datetimeFigureOut">
              <a:rPr lang="ru-RU" smtClean="0"/>
              <a:pPr/>
              <a:t>02.09.2021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192644-233A-43C0-A09F-482D26C755A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585386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11785600" y="274641"/>
            <a:ext cx="36576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12800" y="274641"/>
            <a:ext cx="107696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62CE76-8264-45CB-AF9A-2212C38C970C}" type="datetimeFigureOut">
              <a:rPr lang="ru-RU" smtClean="0"/>
              <a:pPr/>
              <a:t>02.09.2021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192644-233A-43C0-A09F-482D26C755A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8318535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5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914400" y="618911"/>
            <a:ext cx="10363200" cy="817561"/>
          </a:xfrm>
        </p:spPr>
        <p:txBody>
          <a:bodyPr>
            <a:normAutofit/>
          </a:bodyPr>
          <a:lstStyle>
            <a:lvl1pPr algn="ctr">
              <a:defRPr sz="440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 hasCustomPrompt="1"/>
          </p:nvPr>
        </p:nvSpPr>
        <p:spPr>
          <a:xfrm>
            <a:off x="914400" y="1329517"/>
            <a:ext cx="10363200" cy="198541"/>
          </a:xfrm>
        </p:spPr>
        <p:txBody>
          <a:bodyPr>
            <a:normAutofit/>
          </a:bodyPr>
          <a:lstStyle>
            <a:lvl1pPr marL="0" indent="0" algn="ctr">
              <a:buNone/>
              <a:defRPr sz="1200">
                <a:solidFill>
                  <a:schemeClr val="tx1">
                    <a:alpha val="50000"/>
                  </a:schemeClr>
                </a:solidFill>
              </a:defRPr>
            </a:lvl1pPr>
          </a:lstStyle>
          <a:p>
            <a:pPr lvl="0"/>
            <a:r>
              <a:rPr lang="en-US" dirty="0"/>
              <a:t>Edit Master text style</a:t>
            </a:r>
          </a:p>
        </p:txBody>
      </p:sp>
      <p:sp>
        <p:nvSpPr>
          <p:cNvPr id="5" name="Picture Placeholder 2"/>
          <p:cNvSpPr>
            <a:spLocks noGrp="1"/>
          </p:cNvSpPr>
          <p:nvPr>
            <p:ph type="pic" sz="quarter" idx="11" hasCustomPrompt="1"/>
          </p:nvPr>
        </p:nvSpPr>
        <p:spPr>
          <a:xfrm>
            <a:off x="914401" y="1831358"/>
            <a:ext cx="2796988" cy="4008508"/>
          </a:xfrm>
          <a:pattFill prst="pct5">
            <a:fgClr>
              <a:schemeClr val="tx1">
                <a:lumMod val="50000"/>
              </a:schemeClr>
            </a:fgClr>
            <a:bgClr>
              <a:schemeClr val="bg1">
                <a:lumMod val="95000"/>
              </a:schemeClr>
            </a:bgClr>
          </a:pattFill>
        </p:spPr>
        <p:txBody>
          <a:bodyPr anchor="ctr">
            <a:normAutofit/>
          </a:bodyPr>
          <a:lstStyle>
            <a:lvl1pPr marL="0" indent="0" algn="ctr">
              <a:buNone/>
              <a:defRPr sz="1800" baseline="0">
                <a:latin typeface="+mj-lt"/>
              </a:defRPr>
            </a:lvl1pPr>
          </a:lstStyle>
          <a:p>
            <a:r>
              <a:rPr lang="en-US" dirty="0"/>
              <a:t>Insert Image</a:t>
            </a:r>
          </a:p>
        </p:txBody>
      </p:sp>
      <p:sp>
        <p:nvSpPr>
          <p:cNvPr id="7" name="Picture Placeholder 2"/>
          <p:cNvSpPr>
            <a:spLocks noGrp="1"/>
          </p:cNvSpPr>
          <p:nvPr>
            <p:ph type="pic" sz="quarter" idx="12" hasCustomPrompt="1"/>
          </p:nvPr>
        </p:nvSpPr>
        <p:spPr>
          <a:xfrm>
            <a:off x="3772861" y="1831358"/>
            <a:ext cx="2796988" cy="2110551"/>
          </a:xfrm>
          <a:pattFill prst="pct5">
            <a:fgClr>
              <a:schemeClr val="tx1">
                <a:lumMod val="50000"/>
              </a:schemeClr>
            </a:fgClr>
            <a:bgClr>
              <a:schemeClr val="bg1">
                <a:lumMod val="95000"/>
              </a:schemeClr>
            </a:bgClr>
          </a:pattFill>
        </p:spPr>
        <p:txBody>
          <a:bodyPr anchor="ctr">
            <a:normAutofit/>
          </a:bodyPr>
          <a:lstStyle>
            <a:lvl1pPr marL="0" indent="0" algn="ctr">
              <a:buNone/>
              <a:defRPr sz="1800" baseline="0">
                <a:latin typeface="+mj-lt"/>
              </a:defRPr>
            </a:lvl1pPr>
          </a:lstStyle>
          <a:p>
            <a:r>
              <a:rPr lang="en-US" dirty="0"/>
              <a:t>Insert Image</a:t>
            </a:r>
          </a:p>
        </p:txBody>
      </p:sp>
      <p:sp>
        <p:nvSpPr>
          <p:cNvPr id="8" name="Picture Placeholder 2"/>
          <p:cNvSpPr>
            <a:spLocks noGrp="1"/>
          </p:cNvSpPr>
          <p:nvPr>
            <p:ph type="pic" sz="quarter" idx="13" hasCustomPrompt="1"/>
          </p:nvPr>
        </p:nvSpPr>
        <p:spPr>
          <a:xfrm>
            <a:off x="6631320" y="1831358"/>
            <a:ext cx="4646279" cy="2110551"/>
          </a:xfrm>
          <a:pattFill prst="pct5">
            <a:fgClr>
              <a:schemeClr val="tx1">
                <a:lumMod val="50000"/>
              </a:schemeClr>
            </a:fgClr>
            <a:bgClr>
              <a:schemeClr val="bg1">
                <a:lumMod val="95000"/>
              </a:schemeClr>
            </a:bgClr>
          </a:pattFill>
        </p:spPr>
        <p:txBody>
          <a:bodyPr anchor="ctr">
            <a:normAutofit/>
          </a:bodyPr>
          <a:lstStyle>
            <a:lvl1pPr marL="0" indent="0" algn="ctr">
              <a:buNone/>
              <a:defRPr sz="1800" baseline="0">
                <a:latin typeface="+mj-lt"/>
              </a:defRPr>
            </a:lvl1pPr>
          </a:lstStyle>
          <a:p>
            <a:r>
              <a:rPr lang="en-US" dirty="0"/>
              <a:t>Insert Image</a:t>
            </a:r>
          </a:p>
        </p:txBody>
      </p:sp>
      <p:sp>
        <p:nvSpPr>
          <p:cNvPr id="9" name="Picture Placeholder 2"/>
          <p:cNvSpPr>
            <a:spLocks noGrp="1"/>
          </p:cNvSpPr>
          <p:nvPr>
            <p:ph type="pic" sz="quarter" idx="14" hasCustomPrompt="1"/>
          </p:nvPr>
        </p:nvSpPr>
        <p:spPr>
          <a:xfrm>
            <a:off x="6631320" y="3990571"/>
            <a:ext cx="4646279" cy="1849295"/>
          </a:xfrm>
          <a:pattFill prst="pct5">
            <a:fgClr>
              <a:schemeClr val="tx1">
                <a:lumMod val="50000"/>
              </a:schemeClr>
            </a:fgClr>
            <a:bgClr>
              <a:schemeClr val="bg1">
                <a:lumMod val="95000"/>
              </a:schemeClr>
            </a:bgClr>
          </a:pattFill>
        </p:spPr>
        <p:txBody>
          <a:bodyPr anchor="ctr">
            <a:normAutofit/>
          </a:bodyPr>
          <a:lstStyle>
            <a:lvl1pPr marL="0" indent="0" algn="ctr">
              <a:buNone/>
              <a:defRPr sz="1800" baseline="0">
                <a:latin typeface="+mj-lt"/>
              </a:defRPr>
            </a:lvl1pPr>
          </a:lstStyle>
          <a:p>
            <a:r>
              <a:rPr lang="en-US" dirty="0"/>
              <a:t>Insert Image</a:t>
            </a:r>
          </a:p>
        </p:txBody>
      </p:sp>
      <p:sp>
        <p:nvSpPr>
          <p:cNvPr id="2" name="Rectangle 1"/>
          <p:cNvSpPr/>
          <p:nvPr userDrawn="1"/>
        </p:nvSpPr>
        <p:spPr>
          <a:xfrm>
            <a:off x="3772861" y="3990570"/>
            <a:ext cx="2796988" cy="184929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79094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3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914400" y="618911"/>
            <a:ext cx="10363200" cy="817561"/>
          </a:xfrm>
        </p:spPr>
        <p:txBody>
          <a:bodyPr>
            <a:normAutofit/>
          </a:bodyPr>
          <a:lstStyle>
            <a:lvl1pPr algn="l">
              <a:defRPr sz="440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 hasCustomPrompt="1"/>
          </p:nvPr>
        </p:nvSpPr>
        <p:spPr>
          <a:xfrm>
            <a:off x="914400" y="1329517"/>
            <a:ext cx="10363200" cy="198541"/>
          </a:xfrm>
        </p:spPr>
        <p:txBody>
          <a:bodyPr>
            <a:normAutofit/>
          </a:bodyPr>
          <a:lstStyle>
            <a:lvl1pPr marL="0" indent="0" algn="l">
              <a:buNone/>
              <a:defRPr sz="1200">
                <a:solidFill>
                  <a:schemeClr val="tx1">
                    <a:alpha val="50000"/>
                  </a:schemeClr>
                </a:solidFill>
              </a:defRPr>
            </a:lvl1pPr>
          </a:lstStyle>
          <a:p>
            <a:pPr lvl="0"/>
            <a:r>
              <a:rPr lang="en-US" dirty="0"/>
              <a:t>Edit Master text style</a:t>
            </a:r>
          </a:p>
        </p:txBody>
      </p:sp>
    </p:spTree>
    <p:extLst>
      <p:ext uri="{BB962C8B-B14F-4D97-AF65-F5344CB8AC3E}">
        <p14:creationId xmlns:p14="http://schemas.microsoft.com/office/powerpoint/2010/main" val="22090690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62CE76-8264-45CB-AF9A-2212C38C970C}" type="datetimeFigureOut">
              <a:rPr lang="ru-RU" smtClean="0"/>
              <a:pPr/>
              <a:t>02.09.2021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192644-233A-43C0-A09F-482D26C755A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591077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3084" y="4406903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62CE76-8264-45CB-AF9A-2212C38C970C}" type="datetimeFigureOut">
              <a:rPr lang="ru-RU" smtClean="0"/>
              <a:pPr/>
              <a:t>02.09.2021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192644-233A-43C0-A09F-482D26C755A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770231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12800" y="1600203"/>
            <a:ext cx="7213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229600" y="1600203"/>
            <a:ext cx="7213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62CE76-8264-45CB-AF9A-2212C38C970C}" type="datetimeFigureOut">
              <a:rPr lang="ru-RU" smtClean="0"/>
              <a:pPr/>
              <a:t>02.09.2021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192644-233A-43C0-A09F-482D26C755A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150400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93369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93369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62CE76-8264-45CB-AF9A-2212C38C970C}" type="datetimeFigureOut">
              <a:rPr lang="ru-RU" smtClean="0"/>
              <a:pPr/>
              <a:t>02.09.2021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192644-233A-43C0-A09F-482D26C755A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493338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62CE76-8264-45CB-AF9A-2212C38C970C}" type="datetimeFigureOut">
              <a:rPr lang="ru-RU" smtClean="0"/>
              <a:pPr/>
              <a:t>02.09.2021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192644-233A-43C0-A09F-482D26C755A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763122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62CE76-8264-45CB-AF9A-2212C38C970C}" type="datetimeFigureOut">
              <a:rPr lang="ru-RU" smtClean="0"/>
              <a:pPr/>
              <a:t>02.09.2021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192644-233A-43C0-A09F-482D26C755A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946667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2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766733" y="273053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2" y="1435103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62CE76-8264-45CB-AF9A-2212C38C970C}" type="datetimeFigureOut">
              <a:rPr lang="ru-RU" smtClean="0"/>
              <a:pPr/>
              <a:t>02.09.2021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192644-233A-43C0-A09F-482D26C755A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85965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62CE76-8264-45CB-AF9A-2212C38C970C}" type="datetimeFigureOut">
              <a:rPr lang="ru-RU" smtClean="0"/>
              <a:pPr/>
              <a:t>02.09.2021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192644-233A-43C0-A09F-482D26C755A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816231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600203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09600" y="6356353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262CE76-8264-45CB-AF9A-2212C38C970C}" type="datetimeFigureOut">
              <a:rPr lang="ru-RU" smtClean="0"/>
              <a:pPr/>
              <a:t>02.09.2021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165600" y="6356353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737600" y="6356353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B192644-233A-43C0-A09F-482D26C755A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374128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4" r:id="rId12"/>
    <p:sldLayoutId id="2147483676" r:id="rId1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hyperlink" Target="http://&#1082;&#1072;&#1088;&#1090;&#1072;-&#1086;&#1085;&#1083;&#1072;&#1081;&#1085;.&#1088;&#1092;/" TargetMode="Externa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://orgp.spb.ru/&#1087;&#1077;&#1088;&#1074;&#1080;&#1095;&#1085;&#1072;&#1103;-&#1074;&#1099;&#1076;&#1072;&#1095;&#1072;/" TargetMode="External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hyperlink" Target="https://spb.ranepa.ru/sveden/grants/#anchor_typeGrant" TargetMode="External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hyperlink" Target="https://spb.ranepa.ru/sveden/files/poryadok-snizheniya-stoimosti-platnyh-obrazovatelnyh-uslug-dlya-studentov-i-aspirantovosvaivayushhih-v-sziu-ranhigs-osnovnye-obrazo.pdf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mailto:romantsova-va@ranepa.ru" TargetMode="External"/><Relationship Id="rId2" Type="http://schemas.openxmlformats.org/officeDocument/2006/relationships/hyperlink" Target="mailto:kuzin-os@ranepa.ru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jpg"/><Relationship Id="rId4" Type="http://schemas.openxmlformats.org/officeDocument/2006/relationships/image" Target="../media/image2.jpe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hyperlink" Target="mailto:shubina-iv@ranepa.ru" TargetMode="Externa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5.png"/><Relationship Id="rId4" Type="http://schemas.openxmlformats.org/officeDocument/2006/relationships/hyperlink" Target="mailto:kiselev-vn@sziu.ranepa.ru" TargetMode="Externa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hyperlink" Target="mailto:ums-sziu@ranepa.ru" TargetMode="Externa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7.jpeg"/><Relationship Id="rId3" Type="http://schemas.openxmlformats.org/officeDocument/2006/relationships/image" Target="../media/image42.jpeg"/><Relationship Id="rId7" Type="http://schemas.openxmlformats.org/officeDocument/2006/relationships/image" Target="../media/image46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45.jpeg"/><Relationship Id="rId5" Type="http://schemas.openxmlformats.org/officeDocument/2006/relationships/image" Target="../media/image44.jpeg"/><Relationship Id="rId4" Type="http://schemas.openxmlformats.org/officeDocument/2006/relationships/image" Target="../media/image43.jpeg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hyperlink" Target="https://vk.com/etofst" TargetMode="External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49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mailto:kuzmina-ai@sziu.ranepa.ru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jpeg"/><Relationship Id="rId4" Type="http://schemas.openxmlformats.org/officeDocument/2006/relationships/hyperlink" Target="mailto:vetrenko-ia@ranepa.ru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mailto:ramenskiy-pa@ranepa.ru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g"/><Relationship Id="rId5" Type="http://schemas.openxmlformats.org/officeDocument/2006/relationships/image" Target="../media/image8.jpg"/><Relationship Id="rId4" Type="http://schemas.openxmlformats.org/officeDocument/2006/relationships/hyperlink" Target="mailto:grishanin-nv@ranepa.ru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mailto:bayer-yp@ranepa.ru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jpg"/><Relationship Id="rId4" Type="http://schemas.openxmlformats.org/officeDocument/2006/relationships/image" Target="../media/image10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hyperlink" Target="mailto:kosaneva-on@ranepa.ru" TargetMode="Externa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mailto:udalova-ev@ranepa.ru" TargetMode="External"/><Relationship Id="rId7" Type="http://schemas.openxmlformats.org/officeDocument/2006/relationships/image" Target="../media/image15.jpeg"/><Relationship Id="rId2" Type="http://schemas.openxmlformats.org/officeDocument/2006/relationships/hyperlink" Target="mailto:vinogradova-oa@ranepa.ru" TargetMode="Externa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4.png"/><Relationship Id="rId5" Type="http://schemas.openxmlformats.org/officeDocument/2006/relationships/image" Target="../media/image13.jpeg"/><Relationship Id="rId4" Type="http://schemas.openxmlformats.org/officeDocument/2006/relationships/hyperlink" Target="mailto:kuzmina-av@ranepa.ru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mailto:borodina-eg@ranepa.ru" TargetMode="External"/><Relationship Id="rId7" Type="http://schemas.openxmlformats.org/officeDocument/2006/relationships/hyperlink" Target="mailto:kuzmina-ai@ranepa.ru" TargetMode="External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hyperlink" Target="mailto:shatrova-li@sziu.ranepa.ru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0" y="0"/>
            <a:ext cx="1219200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5400" b="1" i="1" dirty="0">
                <a:solidFill>
                  <a:srgbClr val="B54B1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Первокурсники 2021 года, </a:t>
            </a:r>
            <a:endParaRPr lang="en-US" sz="5400" b="1" i="1" dirty="0">
              <a:solidFill>
                <a:srgbClr val="B54B1B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5400" i="1" dirty="0">
                <a:solidFill>
                  <a:srgbClr val="B54B1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добро пожаловать </a:t>
            </a:r>
          </a:p>
          <a:p>
            <a:pPr algn="ctr"/>
            <a:r>
              <a:rPr lang="ru-RU" sz="5400" i="1" dirty="0">
                <a:solidFill>
                  <a:srgbClr val="B54B1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</a:t>
            </a:r>
          </a:p>
        </p:txBody>
      </p:sp>
      <p:pic>
        <p:nvPicPr>
          <p:cNvPr id="1026" name="Picture 2" descr="\\nwags.local\nwags\Факультет социальных технологий\Подразделение\Логотип ФСТ\Bezymyanny-1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265" b="17592"/>
          <a:stretch/>
        </p:blipFill>
        <p:spPr bwMode="auto">
          <a:xfrm>
            <a:off x="3844724" y="2391121"/>
            <a:ext cx="4502552" cy="44668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236464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9556" y="0"/>
            <a:ext cx="11876177" cy="21498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 t="9597"/>
          <a:stretch>
            <a:fillRect/>
          </a:stretch>
        </p:blipFill>
        <p:spPr bwMode="auto">
          <a:xfrm>
            <a:off x="291513" y="2116667"/>
            <a:ext cx="8657912" cy="46312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Стрелка вправо 3"/>
          <p:cNvSpPr/>
          <p:nvPr/>
        </p:nvSpPr>
        <p:spPr>
          <a:xfrm flipH="1">
            <a:off x="1413934" y="2065867"/>
            <a:ext cx="702733" cy="296333"/>
          </a:xfrm>
          <a:prstGeom prst="rightArrow">
            <a:avLst/>
          </a:prstGeom>
          <a:solidFill>
            <a:srgbClr val="B54B1B"/>
          </a:solidFill>
          <a:ln>
            <a:solidFill>
              <a:srgbClr val="9A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Стрелка вправо 4"/>
          <p:cNvSpPr/>
          <p:nvPr/>
        </p:nvSpPr>
        <p:spPr>
          <a:xfrm rot="16200000" flipH="1" flipV="1">
            <a:off x="1346201" y="4521200"/>
            <a:ext cx="702733" cy="296333"/>
          </a:xfrm>
          <a:prstGeom prst="rightArrow">
            <a:avLst/>
          </a:prstGeom>
          <a:solidFill>
            <a:srgbClr val="B54B1B"/>
          </a:solidFill>
          <a:ln>
            <a:solidFill>
              <a:srgbClr val="9A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 cstate="print"/>
          <a:srcRect l="8504" t="29431" r="16602" b="25975"/>
          <a:stretch>
            <a:fillRect/>
          </a:stretch>
        </p:blipFill>
        <p:spPr bwMode="auto">
          <a:xfrm>
            <a:off x="2218266" y="1964266"/>
            <a:ext cx="3327400" cy="423334"/>
          </a:xfrm>
          <a:prstGeom prst="rect">
            <a:avLst/>
          </a:prstGeom>
          <a:noFill/>
          <a:ln w="9525">
            <a:solidFill>
              <a:srgbClr val="9A0000"/>
            </a:solidFill>
            <a:miter lim="800000"/>
            <a:headEnd/>
            <a:tailEnd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5589" y="387124"/>
            <a:ext cx="6400800" cy="1143000"/>
          </a:xfrm>
        </p:spPr>
        <p:txBody>
          <a:bodyPr>
            <a:noAutofit/>
          </a:bodyPr>
          <a:lstStyle/>
          <a:p>
            <a:r>
              <a:rPr lang="ru-RU" sz="4800" b="1" i="1" dirty="0">
                <a:solidFill>
                  <a:srgbClr val="B54B1B"/>
                </a:solidFill>
                <a:latin typeface="HeliosCond" pitchFamily="50" charset="0"/>
                <a:ea typeface="+mn-ea"/>
                <a:cs typeface="+mn-cs"/>
              </a:rPr>
              <a:t>РЕЖИМ ЗАНЯТИЙ</a:t>
            </a:r>
            <a:endParaRPr lang="ru-RU" sz="3600" dirty="0">
              <a:solidFill>
                <a:srgbClr val="B54B1B"/>
              </a:solidFill>
            </a:endParaRPr>
          </a:p>
        </p:txBody>
      </p:sp>
      <p:pic>
        <p:nvPicPr>
          <p:cNvPr id="7" name="Picture 7" descr="C:\Users\гыук\Desktop\blank_document_icon.png"/>
          <p:cNvPicPr>
            <a:picLocks noChangeAspect="1" noChangeArrowheads="1"/>
          </p:cNvPicPr>
          <p:nvPr/>
        </p:nvPicPr>
        <p:blipFill>
          <a:blip r:embed="rId2" cstate="print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0785" y="1042566"/>
            <a:ext cx="5163592" cy="51647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AutoShape 5"/>
          <p:cNvSpPr>
            <a:spLocks/>
          </p:cNvSpPr>
          <p:nvPr/>
        </p:nvSpPr>
        <p:spPr bwMode="auto">
          <a:xfrm>
            <a:off x="7174387" y="1640731"/>
            <a:ext cx="2550638" cy="4270251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noFill/>
          <a:ln>
            <a:noFill/>
          </a:ln>
          <a:effectLst>
            <a:outerShdw blurRad="533400" dist="35921" dir="2700000" sx="115000" sy="115000" algn="ctr" rotWithShape="0">
              <a:srgbClr val="808080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0"/>
                <a:headEnd/>
                <a:tailEnd/>
              </a14:hiddenLine>
            </a:ext>
          </a:extLst>
        </p:spPr>
        <p:txBody>
          <a:bodyPr lIns="35710" tIns="35710" rIns="35710" bIns="35710" anchor="ctr"/>
          <a:lstStyle/>
          <a:p>
            <a:pPr algn="ctr"/>
            <a:r>
              <a:rPr lang="en-US" altLang="ru-RU" sz="3200" b="1" dirty="0">
                <a:latin typeface="Calibri" panose="020F0502020204030204" pitchFamily="34" charset="0"/>
              </a:rPr>
              <a:t>0</a:t>
            </a:r>
            <a:r>
              <a:rPr lang="ru-RU" altLang="ru-RU" sz="3200" b="1" dirty="0">
                <a:latin typeface="Calibri" panose="020F0502020204030204" pitchFamily="34" charset="0"/>
              </a:rPr>
              <a:t>8.30</a:t>
            </a:r>
            <a:r>
              <a:rPr lang="en-US" altLang="ru-RU" sz="3200" b="1" dirty="0">
                <a:latin typeface="Calibri" panose="020F0502020204030204" pitchFamily="34" charset="0"/>
              </a:rPr>
              <a:t> </a:t>
            </a:r>
            <a:r>
              <a:rPr lang="ru-RU" altLang="ru-RU" sz="3200" b="1" dirty="0">
                <a:latin typeface="Calibri" panose="020F0502020204030204" pitchFamily="34" charset="0"/>
              </a:rPr>
              <a:t>–</a:t>
            </a:r>
            <a:r>
              <a:rPr lang="en-US" altLang="ru-RU" sz="3200" b="1" dirty="0">
                <a:latin typeface="Calibri" panose="020F0502020204030204" pitchFamily="34" charset="0"/>
              </a:rPr>
              <a:t> </a:t>
            </a:r>
            <a:r>
              <a:rPr lang="ru-RU" altLang="ru-RU" sz="3200" b="1" dirty="0">
                <a:latin typeface="Calibri" panose="020F0502020204030204" pitchFamily="34" charset="0"/>
              </a:rPr>
              <a:t>09.55 </a:t>
            </a:r>
          </a:p>
          <a:p>
            <a:pPr algn="ctr"/>
            <a:r>
              <a:rPr lang="ru-RU" altLang="ru-RU" sz="3200" b="1" dirty="0">
                <a:latin typeface="Calibri" panose="020F0502020204030204" pitchFamily="34" charset="0"/>
              </a:rPr>
              <a:t>10.10 –</a:t>
            </a:r>
            <a:r>
              <a:rPr lang="en-US" altLang="ru-RU" sz="3200" b="1" dirty="0">
                <a:latin typeface="Calibri" panose="020F0502020204030204" pitchFamily="34" charset="0"/>
              </a:rPr>
              <a:t> </a:t>
            </a:r>
            <a:r>
              <a:rPr lang="ru-RU" altLang="ru-RU" sz="3200" b="1" dirty="0">
                <a:latin typeface="Calibri" panose="020F0502020204030204" pitchFamily="34" charset="0"/>
              </a:rPr>
              <a:t>11.35 </a:t>
            </a:r>
          </a:p>
          <a:p>
            <a:pPr algn="ctr"/>
            <a:r>
              <a:rPr lang="ru-RU" altLang="ru-RU" sz="3200" b="1" dirty="0">
                <a:latin typeface="Calibri" panose="020F0502020204030204" pitchFamily="34" charset="0"/>
              </a:rPr>
              <a:t>12.10 –</a:t>
            </a:r>
            <a:r>
              <a:rPr lang="en-US" altLang="ru-RU" sz="3200" b="1" dirty="0">
                <a:latin typeface="Calibri" panose="020F0502020204030204" pitchFamily="34" charset="0"/>
              </a:rPr>
              <a:t> </a:t>
            </a:r>
            <a:r>
              <a:rPr lang="ru-RU" altLang="ru-RU" sz="3200" b="1" dirty="0">
                <a:latin typeface="Calibri" panose="020F0502020204030204" pitchFamily="34" charset="0"/>
              </a:rPr>
              <a:t>13.35 </a:t>
            </a:r>
          </a:p>
          <a:p>
            <a:pPr algn="ctr"/>
            <a:r>
              <a:rPr lang="ru-RU" altLang="ru-RU" sz="3200" b="1" dirty="0">
                <a:latin typeface="Calibri" panose="020F0502020204030204" pitchFamily="34" charset="0"/>
              </a:rPr>
              <a:t>13.50 –</a:t>
            </a:r>
            <a:r>
              <a:rPr lang="en-US" altLang="ru-RU" sz="3200" b="1" dirty="0">
                <a:latin typeface="Calibri" panose="020F0502020204030204" pitchFamily="34" charset="0"/>
              </a:rPr>
              <a:t> </a:t>
            </a:r>
            <a:r>
              <a:rPr lang="ru-RU" altLang="ru-RU" sz="3200" b="1" dirty="0">
                <a:latin typeface="Calibri" panose="020F0502020204030204" pitchFamily="34" charset="0"/>
              </a:rPr>
              <a:t>15.15 </a:t>
            </a:r>
          </a:p>
          <a:p>
            <a:pPr algn="ctr"/>
            <a:r>
              <a:rPr lang="ru-RU" altLang="ru-RU" sz="3200" b="1" dirty="0">
                <a:latin typeface="Calibri" panose="020F0502020204030204" pitchFamily="34" charset="0"/>
              </a:rPr>
              <a:t>15.30 –</a:t>
            </a:r>
            <a:r>
              <a:rPr lang="en-US" altLang="ru-RU" sz="3200" b="1" dirty="0">
                <a:latin typeface="Calibri" panose="020F0502020204030204" pitchFamily="34" charset="0"/>
              </a:rPr>
              <a:t> </a:t>
            </a:r>
            <a:r>
              <a:rPr lang="ru-RU" altLang="ru-RU" sz="3200" b="1" dirty="0">
                <a:latin typeface="Calibri" panose="020F0502020204030204" pitchFamily="34" charset="0"/>
              </a:rPr>
              <a:t>16.55 </a:t>
            </a:r>
          </a:p>
          <a:p>
            <a:pPr algn="ctr"/>
            <a:r>
              <a:rPr lang="ru-RU" altLang="ru-RU" sz="3200" b="1" dirty="0">
                <a:latin typeface="Calibri" panose="020F0502020204030204" pitchFamily="34" charset="0"/>
              </a:rPr>
              <a:t>17.10 –</a:t>
            </a:r>
            <a:r>
              <a:rPr lang="en-US" altLang="ru-RU" sz="3200" b="1" dirty="0">
                <a:latin typeface="Calibri" panose="020F0502020204030204" pitchFamily="34" charset="0"/>
              </a:rPr>
              <a:t> </a:t>
            </a:r>
            <a:r>
              <a:rPr lang="ru-RU" altLang="ru-RU" sz="3200" b="1" dirty="0">
                <a:latin typeface="Calibri" panose="020F0502020204030204" pitchFamily="34" charset="0"/>
              </a:rPr>
              <a:t>18.35</a:t>
            </a:r>
            <a:endParaRPr lang="ru-RU" altLang="ru-RU" b="1" dirty="0"/>
          </a:p>
        </p:txBody>
      </p:sp>
      <p:pic>
        <p:nvPicPr>
          <p:cNvPr id="10242" name="Picture 2" descr="Картинки по запросу будильник 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8525" y="2295540"/>
            <a:ext cx="4048940" cy="36154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132419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0026" y="1200856"/>
            <a:ext cx="6400800" cy="1143000"/>
          </a:xfrm>
        </p:spPr>
        <p:txBody>
          <a:bodyPr>
            <a:noAutofit/>
          </a:bodyPr>
          <a:lstStyle/>
          <a:p>
            <a:r>
              <a:rPr lang="ru-RU" sz="3200" b="1" i="1" dirty="0">
                <a:solidFill>
                  <a:srgbClr val="3232B8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МЕДИЦИНСКИЙ ПУНКТ</a:t>
            </a:r>
            <a:endParaRPr lang="ru-RU" sz="3200" dirty="0">
              <a:solidFill>
                <a:srgbClr val="3232B8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685799" y="2343856"/>
            <a:ext cx="6105979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alt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Врач</a:t>
            </a:r>
          </a:p>
          <a:p>
            <a:pPr algn="ctr"/>
            <a:r>
              <a:rPr lang="ru-RU" altLang="ru-RU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КОНОН Валерий Валентинович</a:t>
            </a:r>
          </a:p>
          <a:p>
            <a:pPr algn="ctr"/>
            <a:endParaRPr lang="ru-RU" altLang="ru-RU" sz="2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alt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Фельдшер</a:t>
            </a:r>
            <a:br>
              <a:rPr lang="ru-RU" alt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КАРПОВА Жанна Федоровна</a:t>
            </a:r>
            <a:r>
              <a:rPr lang="ru-RU" alt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alt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altLang="ru-RU" sz="2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altLang="ru-RU" sz="26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Адрес: </a:t>
            </a:r>
            <a:r>
              <a:rPr lang="ru-RU" alt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Средний пр-т, д. 57/43, </a:t>
            </a:r>
          </a:p>
          <a:p>
            <a:pPr algn="ctr"/>
            <a:r>
              <a:rPr lang="ru-RU" altLang="ru-RU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каб</a:t>
            </a:r>
            <a:r>
              <a:rPr lang="ru-RU" altLang="ru-RU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120</a:t>
            </a:r>
          </a:p>
          <a:p>
            <a:pPr algn="ctr"/>
            <a:r>
              <a:rPr lang="ru-RU" alt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т.323-99-74 (доб.1266)</a:t>
            </a:r>
            <a:endParaRPr lang="ru-RU" altLang="ru-RU" sz="2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Picture 2" descr="IMG_0243"/>
          <p:cNvPicPr>
            <a:picLocks noChangeAspect="1"/>
          </p:cNvPicPr>
          <p:nvPr/>
        </p:nvPicPr>
        <p:blipFill>
          <a:blip r:embed="rId2" cstate="print">
            <a:duotone>
              <a:prstClr val="black"/>
              <a:schemeClr val="accent3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7697755" y="851306"/>
            <a:ext cx="3827493" cy="3827495"/>
          </a:xfrm>
          <a:prstGeom prst="rect">
            <a:avLst/>
          </a:prstGeom>
          <a:noFill/>
          <a:ln>
            <a:noFill/>
          </a:ln>
          <a:effectLst>
            <a:outerShdw blurRad="254000" dist="127000" dir="5400000" algn="ctr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0"/>
                <a:headEnd/>
                <a:tailEnd/>
              </a14:hiddenLine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685799" y="369859"/>
            <a:ext cx="1035367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altLang="ru-RU" sz="4000" b="1" i="1" dirty="0">
                <a:solidFill>
                  <a:srgbClr val="B54B1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ОБЯЗАТЕЛЬНЫЙ МЕДОСМОТР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6686550" y="4180344"/>
            <a:ext cx="5414552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altLang="ru-RU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Медосмотр состоится </a:t>
            </a:r>
          </a:p>
          <a:p>
            <a:pPr algn="ctr"/>
            <a:r>
              <a:rPr lang="ru-RU" altLang="ru-RU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сентябре. </a:t>
            </a:r>
          </a:p>
          <a:p>
            <a:pPr algn="ctr"/>
            <a:r>
              <a:rPr lang="ru-RU" altLang="ru-RU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Информация о распределении по группам, время и место медосмотра будет сообщено кураторам</a:t>
            </a:r>
            <a:r>
              <a:rPr lang="ru-RU" altLang="ru-RU" sz="2400" dirty="0">
                <a:solidFill>
                  <a:srgbClr val="B54B1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19381088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half" idx="2"/>
          </p:nvPr>
        </p:nvSpPr>
        <p:spPr>
          <a:xfrm>
            <a:off x="457201" y="690465"/>
            <a:ext cx="7697754" cy="6092889"/>
          </a:xfrm>
        </p:spPr>
        <p:txBody>
          <a:bodyPr>
            <a:noAutofit/>
          </a:bodyPr>
          <a:lstStyle/>
          <a:p>
            <a:pPr algn="ctr">
              <a:buFont typeface="Wingdings" pitchFamily="2" charset="2"/>
              <a:buChar char="Ø"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пропуск на территорию академии</a:t>
            </a:r>
          </a:p>
          <a:p>
            <a:pPr algn="ctr">
              <a:buFont typeface="Wingdings" pitchFamily="2" charset="2"/>
              <a:buChar char="Ø"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читательский билет</a:t>
            </a:r>
          </a:p>
          <a:p>
            <a:pPr algn="ctr">
              <a:buFont typeface="Wingdings" pitchFamily="2" charset="2"/>
              <a:buChar char="Ø"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банковская карта ( на которую будет приходить стипендия студентам бюджетной формы обучения. А студентам внебюджетной формы обучения, наличие карточного счета в банке – партнере значительно упрощает процедуру оплаты обучения через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онлайн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кабинет).</a:t>
            </a:r>
          </a:p>
          <a:p>
            <a:pPr algn="ctr">
              <a:buNone/>
            </a:pP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buNone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Оформление и обслуживание карты бесплатное.</a:t>
            </a:r>
          </a:p>
          <a:p>
            <a:pPr algn="ctr">
              <a:buNone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Банки – эмитенты: для студентов – Сбербанк;</a:t>
            </a:r>
          </a:p>
          <a:p>
            <a:pPr algn="ctr">
              <a:buNone/>
            </a:pP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buNone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Выпуск осуществляется централизовано.</a:t>
            </a:r>
          </a:p>
          <a:p>
            <a:pPr algn="ctr">
              <a:buNone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Выдача будет организована на территории СЗИУ</a:t>
            </a:r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223546" y="0"/>
            <a:ext cx="11784563" cy="7429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4291" tIns="32146" rIns="64291" bIns="32146">
            <a:spAutoFit/>
          </a:bodyPr>
          <a:lstStyle>
            <a:lvl1pPr eaLnBrk="0">
              <a:defRPr sz="4000">
                <a:solidFill>
                  <a:srgbClr val="FFFFFF"/>
                </a:solidFill>
                <a:latin typeface="Avenir Light" charset="0"/>
                <a:sym typeface="Avenir Light" charset="0"/>
              </a:defRPr>
            </a:lvl1pPr>
            <a:lvl2pPr marL="742950" indent="-285750" eaLnBrk="0">
              <a:defRPr sz="4000">
                <a:solidFill>
                  <a:srgbClr val="FFFFFF"/>
                </a:solidFill>
                <a:latin typeface="Avenir Light" charset="0"/>
                <a:sym typeface="Avenir Light" charset="0"/>
              </a:defRPr>
            </a:lvl2pPr>
            <a:lvl3pPr marL="1143000" indent="-228600" eaLnBrk="0">
              <a:defRPr sz="4000">
                <a:solidFill>
                  <a:srgbClr val="FFFFFF"/>
                </a:solidFill>
                <a:latin typeface="Avenir Light" charset="0"/>
                <a:sym typeface="Avenir Light" charset="0"/>
              </a:defRPr>
            </a:lvl3pPr>
            <a:lvl4pPr marL="1600200" indent="-228600" eaLnBrk="0">
              <a:defRPr sz="4000">
                <a:solidFill>
                  <a:srgbClr val="FFFFFF"/>
                </a:solidFill>
                <a:latin typeface="Avenir Light" charset="0"/>
                <a:sym typeface="Avenir Light" charset="0"/>
              </a:defRPr>
            </a:lvl4pPr>
            <a:lvl5pPr marL="2057400" indent="-228600" eaLnBrk="0">
              <a:defRPr sz="4000">
                <a:solidFill>
                  <a:srgbClr val="FFFFFF"/>
                </a:solidFill>
                <a:latin typeface="Avenir Light" charset="0"/>
                <a:sym typeface="Avenir Light" charset="0"/>
              </a:defRPr>
            </a:lvl5pPr>
            <a:lvl6pPr marL="2514600" indent="-228600" algn="ctr" defTabSz="582613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rgbClr val="FFFFFF"/>
                </a:solidFill>
                <a:latin typeface="Avenir Light" charset="0"/>
                <a:sym typeface="Avenir Light" charset="0"/>
              </a:defRPr>
            </a:lvl6pPr>
            <a:lvl7pPr marL="2971800" indent="-228600" algn="ctr" defTabSz="582613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rgbClr val="FFFFFF"/>
                </a:solidFill>
                <a:latin typeface="Avenir Light" charset="0"/>
                <a:sym typeface="Avenir Light" charset="0"/>
              </a:defRPr>
            </a:lvl7pPr>
            <a:lvl8pPr marL="3429000" indent="-228600" algn="ctr" defTabSz="582613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rgbClr val="FFFFFF"/>
                </a:solidFill>
                <a:latin typeface="Avenir Light" charset="0"/>
                <a:sym typeface="Avenir Light" charset="0"/>
              </a:defRPr>
            </a:lvl8pPr>
            <a:lvl9pPr marL="3886200" indent="-228600" algn="ctr" defTabSz="582613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rgbClr val="FFFFFF"/>
                </a:solidFill>
                <a:latin typeface="Avenir Light" charset="0"/>
                <a:sym typeface="Avenir Light" charset="0"/>
              </a:defRPr>
            </a:lvl9pPr>
          </a:lstStyle>
          <a:p>
            <a:pPr algn="ctr" eaLnBrk="1">
              <a:lnSpc>
                <a:spcPts val="5800"/>
              </a:lnSpc>
              <a:spcBef>
                <a:spcPct val="0"/>
              </a:spcBef>
            </a:pPr>
            <a:r>
              <a:rPr lang="ru-RU" altLang="ru-RU" b="1" i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КАМПУСНАЯ КАРТА СТУДЕНТА:</a:t>
            </a:r>
            <a:endParaRPr lang="ru-RU" altLang="ru-RU" dirty="0">
              <a:solidFill>
                <a:srgbClr val="00B050"/>
              </a:solidFill>
              <a:effectLst>
                <a:outerShdw blurRad="63500" dist="38100" dir="5400000" algn="t" rotWithShape="0">
                  <a:prstClr val="black">
                    <a:alpha val="25000"/>
                  </a:prstClr>
                </a:outerShdw>
              </a:effectLst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</p:txBody>
      </p:sp>
      <p:pic>
        <p:nvPicPr>
          <p:cNvPr id="1026" name="Picture 2" descr="Картинки по запросу карты мир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0314"/>
          <a:stretch/>
        </p:blipFill>
        <p:spPr bwMode="auto">
          <a:xfrm>
            <a:off x="8468891" y="2929868"/>
            <a:ext cx="3048000" cy="16140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29151" y="780437"/>
            <a:ext cx="2619375" cy="1743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18392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13840859"/>
              </p:ext>
            </p:extLst>
          </p:nvPr>
        </p:nvGraphicFramePr>
        <p:xfrm>
          <a:off x="0" y="0"/>
          <a:ext cx="12192000" cy="7310374"/>
        </p:xfrm>
        <a:graphic>
          <a:graphicData uri="http://schemas.openxmlformats.org/drawingml/2006/table">
            <a:tbl>
              <a:tblPr firstRow="1" firstCol="1" bandRow="1">
                <a:tableStyleId>{16D9F66E-5EB9-4882-86FB-DCBF35E3C3E4}</a:tableStyleId>
              </a:tblPr>
              <a:tblGrid>
                <a:gridCol w="12192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685800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altLang="ru-RU" sz="3600" b="1" i="1" dirty="0">
                          <a:solidFill>
                            <a:srgbClr val="B54B1B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ОФОРМЛЕНИЕ БСК УЧАЩЕГОСЯ</a:t>
                      </a:r>
                    </a:p>
                    <a:p>
                      <a:pPr marL="0" marR="0" indent="0" algn="just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400" b="0" i="0" kern="1200" dirty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При оформлении бесконтактной смарт-карты студент должен</a:t>
                      </a:r>
                    </a:p>
                    <a:p>
                      <a:pPr marL="0" marR="0" indent="0" algn="just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400" b="0" i="0" kern="1200" dirty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предоставить в деканат своего факультета актуальные паспортные данные (1-2 страницы с разворотом) и СНИЛС</a:t>
                      </a:r>
                    </a:p>
                    <a:p>
                      <a:pPr algn="just"/>
                      <a:r>
                        <a:rPr lang="ru-RU" sz="2400" b="0" i="0" kern="1200" dirty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После предоставления данных в деканат студенты могут воспользоваться одним из вариантов оформления БСК:</a:t>
                      </a:r>
                    </a:p>
                    <a:p>
                      <a:pPr>
                        <a:buFont typeface="Wingdings" pitchFamily="2" charset="2"/>
                        <a:buChar char="Ø"/>
                      </a:pPr>
                      <a:r>
                        <a:rPr lang="ru-RU" sz="2400" b="1" i="0" kern="1200" dirty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В кассах станций метрополитена </a:t>
                      </a:r>
                      <a:r>
                        <a:rPr lang="ru-RU" sz="2400" b="0" i="0" kern="1200" dirty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(срок изготовления 10 дней, выдача в кассе станции, на которой подана заявка (при подаче заявки необходима фотография на бумажном носителе размером 3*4 см);</a:t>
                      </a:r>
                    </a:p>
                    <a:p>
                      <a:pPr>
                        <a:buFont typeface="Wingdings" pitchFamily="2" charset="2"/>
                        <a:buChar char="Ø"/>
                      </a:pPr>
                      <a:r>
                        <a:rPr lang="ru-RU" sz="2400" b="0" i="0" kern="1200" dirty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На </a:t>
                      </a:r>
                      <a:r>
                        <a:rPr lang="en-US" sz="2400" b="1" i="0" u="sng" kern="1200" dirty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  <a:hlinkClick r:id="rId2"/>
                        </a:rPr>
                        <a:t>www.</a:t>
                      </a:r>
                      <a:r>
                        <a:rPr lang="ru-RU" sz="2400" b="1" i="0" u="sng" kern="1200" dirty="0" err="1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  <a:hlinkClick r:id="rId2"/>
                        </a:rPr>
                        <a:t>карта-онлайн.рф</a:t>
                      </a:r>
                      <a:r>
                        <a:rPr lang="ru-RU" sz="2400" b="1" i="0" u="sng" kern="1200" dirty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2400" b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lang="ru-RU" sz="2400" b="0" i="0" kern="1200" dirty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срок изготовления 10 дней, выдача в кассе станции, указанной в заявке или отделе </a:t>
                      </a:r>
                      <a:r>
                        <a:rPr lang="ru-RU" sz="2400" b="0" i="0" kern="1200" dirty="0" err="1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персонализации</a:t>
                      </a:r>
                      <a:r>
                        <a:rPr lang="ru-RU" sz="2400" b="0" i="0" kern="1200" dirty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(при подаче заявки необходима фотография в электронном виде);</a:t>
                      </a:r>
                    </a:p>
                    <a:p>
                      <a:pPr>
                        <a:buFont typeface="Wingdings" pitchFamily="2" charset="2"/>
                        <a:buChar char="Ø"/>
                      </a:pPr>
                      <a:r>
                        <a:rPr lang="ru-RU" sz="2400" b="1" i="0" kern="1200" dirty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В отделе </a:t>
                      </a:r>
                      <a:r>
                        <a:rPr lang="ru-RU" sz="2400" b="1" i="0" kern="1200" dirty="0" err="1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персонализации</a:t>
                      </a:r>
                      <a:r>
                        <a:rPr lang="ru-RU" sz="2400" b="0" i="0" kern="1200" dirty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по адресу: пер. </a:t>
                      </a:r>
                      <a:r>
                        <a:rPr lang="ru-RU" sz="2400" b="0" i="0" kern="1200" dirty="0" err="1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Чернорецкий</a:t>
                      </a:r>
                      <a:r>
                        <a:rPr lang="ru-RU" sz="2400" b="0" i="0" kern="1200" dirty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, д.3 (ст. метро «Пл. Александра Невского-2»), часы работы: 10:00 – 19:00, по рабочим дням; тел. 301-97-74; тел. 740-20-46; срок изготовления карты в день обращения (фотография не требуется).</a:t>
                      </a:r>
                    </a:p>
                    <a:p>
                      <a:pPr algn="ctr">
                        <a:buFont typeface="Wingdings" pitchFamily="2" charset="2"/>
                        <a:buNone/>
                      </a:pPr>
                      <a:r>
                        <a:rPr lang="ru-RU" sz="1800" b="1" i="0" kern="1200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В связи с эпидемиологической ситуацией, в период массового изготовления студенческих проездных билетов, с учетом ограничительных мер, направленных на противодействие распространению в Санкт-Петербурге новой </a:t>
                      </a:r>
                      <a:r>
                        <a:rPr lang="ru-RU" sz="1800" b="1" i="0" kern="1200" dirty="0" err="1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коронавирусной</a:t>
                      </a:r>
                      <a:r>
                        <a:rPr lang="ru-RU" sz="1800" b="1" i="0" kern="1200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инфекции, студентам первого года обучения рекомендуется оформлять заказ на изготовление бесконтактной смарт-карты (БСК) на сайте </a:t>
                      </a:r>
                      <a:r>
                        <a:rPr lang="ru-RU" sz="1800" b="1" i="0" u="sng" kern="1200" dirty="0" err="1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  <a:hlinkClick r:id="rId2"/>
                        </a:rPr>
                        <a:t>www.карта-онлайн.рф</a:t>
                      </a:r>
                      <a:endParaRPr lang="ru-RU" sz="2400" b="0" i="0" kern="1200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altLang="ru-RU" sz="1800" b="1" kern="1200" dirty="0">
                        <a:solidFill>
                          <a:srgbClr val="B54B1B"/>
                        </a:solidFill>
                        <a:effectLst>
                          <a:outerShdw blurRad="63500" dist="38100" dir="5400000" algn="t" rotWithShape="0">
                            <a:prstClr val="black">
                              <a:alpha val="25000"/>
                            </a:prstClr>
                          </a:outerShdw>
                        </a:effectLst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57501" marR="57501" marT="0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pic>
        <p:nvPicPr>
          <p:cNvPr id="14338" name="Picture 2" descr="http://www.metro.spb.ru/uploads/img/e3925e691e117ee043ffb6914ceb8a59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24333" y="46578"/>
            <a:ext cx="3339429" cy="10919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6599912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35222501"/>
              </p:ext>
            </p:extLst>
          </p:nvPr>
        </p:nvGraphicFramePr>
        <p:xfrm>
          <a:off x="141688" y="0"/>
          <a:ext cx="11803224" cy="1063689"/>
        </p:xfrm>
        <a:graphic>
          <a:graphicData uri="http://schemas.openxmlformats.org/drawingml/2006/table">
            <a:tbl>
              <a:tblPr firstRow="1" firstCol="1" bandRow="1">
                <a:tableStyleId>{16D9F66E-5EB9-4882-86FB-DCBF35E3C3E4}</a:tableStyleId>
              </a:tblPr>
              <a:tblGrid>
                <a:gridCol w="1180322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1063689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altLang="ru-RU" sz="4000" b="1" i="1" dirty="0">
                          <a:solidFill>
                            <a:srgbClr val="B54B1B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ОФОРМЛЕНИЕ БСК ДЛЯ ЛЬГОТНИКОВ</a:t>
                      </a:r>
                    </a:p>
                  </a:txBody>
                  <a:tcPr marL="57501" marR="57501" marT="0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pic>
        <p:nvPicPr>
          <p:cNvPr id="14338" name="Picture 2" descr="http://www.metro.spb.ru/uploads/img/e3925e691e117ee043ffb6914ceb8a59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621" y="1266730"/>
            <a:ext cx="3143650" cy="10278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46024" y="2480942"/>
            <a:ext cx="3156247" cy="327782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defRPr/>
            </a:pPr>
            <a:r>
              <a:rPr lang="ru-RU" b="1" dirty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Льготные категории:</a:t>
            </a:r>
          </a:p>
          <a:p>
            <a:pPr algn="just">
              <a:lnSpc>
                <a:spcPct val="115000"/>
              </a:lnSpc>
              <a:defRPr/>
            </a:pPr>
            <a:r>
              <a:rPr lang="ru-RU" dirty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1) «ДС» – дети-сироты; дети, оставшиеся без попечения родителей; лица, из числа детей-сирот и детей, оставшихся без попечения родителей; </a:t>
            </a:r>
          </a:p>
          <a:p>
            <a:pPr algn="just">
              <a:lnSpc>
                <a:spcPct val="115000"/>
              </a:lnSpc>
              <a:defRPr/>
            </a:pPr>
            <a:r>
              <a:rPr lang="ru-RU" dirty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2) «ДК» – дети, получающие пенсию по случаю потери кормильца.</a:t>
            </a:r>
            <a:endParaRPr lang="ru-RU" altLang="ru-RU" sz="3600" b="1" i="1" dirty="0">
              <a:effectLst>
                <a:outerShdw blurRad="63500" dist="38100" dir="5400000" algn="t" rotWithShape="0">
                  <a:prstClr val="black">
                    <a:alpha val="25000"/>
                  </a:prst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378199" y="1134114"/>
            <a:ext cx="8576733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 вопросам оформления бесплатных проездных документов (БПД) студентам из числа граждан, имеющих льготу по категории «ДК» (по потере кормильца) и детям из многодетных семей, имеющим регистрацию в Санкт-Петербурге, необходимо в срок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 23 сентября (включительно)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обратиться в управление по работе с молодежью и спорту (УРМС)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каб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402, Средний пр. В.О.)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 себе иметь следующие документы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algn="just">
              <a:buFont typeface="Wingdings" pitchFamily="2" charset="2"/>
              <a:buChar char="Ø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Паспорт</a:t>
            </a:r>
          </a:p>
          <a:p>
            <a:pPr algn="just">
              <a:buFont typeface="Wingdings" pitchFamily="2" charset="2"/>
              <a:buChar char="Ø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Регистрацию в Санкт-Петербурге</a:t>
            </a:r>
          </a:p>
          <a:p>
            <a:pPr algn="just">
              <a:buFont typeface="Wingdings" pitchFamily="2" charset="2"/>
              <a:buChar char="Ø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Справку из отделения РПФ (оригинал)</a:t>
            </a:r>
          </a:p>
          <a:p>
            <a:pPr algn="just">
              <a:buFont typeface="Wingdings" pitchFamily="2" charset="2"/>
              <a:buChar char="Ø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СНИЛС</a:t>
            </a:r>
          </a:p>
          <a:p>
            <a:pPr algn="just">
              <a:buFont typeface="Wingdings" pitchFamily="2" charset="2"/>
              <a:buChar char="Ø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Студенческий билет</a:t>
            </a:r>
          </a:p>
          <a:p>
            <a:pPr algn="just">
              <a:buFont typeface="Wingdings" pitchFamily="2" charset="2"/>
              <a:buChar char="Ø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2 фотографии (Зх4)</a:t>
            </a:r>
          </a:p>
          <a:p>
            <a:pPr algn="just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После 20 сентября оформление и продление БПД студентам данной категории происходит в индивидуальном порядке в офисе СПб ГКУ «Организатор перевозок», расположенном по адресу: ул. Рубинштейна, д.32А, часы работы: с 08:00 до 19:30 без обеда и выходных.</a:t>
            </a:r>
          </a:p>
          <a:p>
            <a:pPr algn="just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 подробностями оформления бесплатных проездных документов студентам, имеющим право на бесплатный проезд, можно ознакомиться на официальном сайте СПб ГКУ «Организатор перевозок» (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http://orgp.spb.ru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/первичная-выдача/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). </a:t>
            </a:r>
          </a:p>
        </p:txBody>
      </p:sp>
    </p:spTree>
    <p:extLst>
      <p:ext uri="{BB962C8B-B14F-4D97-AF65-F5344CB8AC3E}">
        <p14:creationId xmlns:p14="http://schemas.microsoft.com/office/powerpoint/2010/main" val="373680623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0"/>
            <a:ext cx="10972800" cy="793102"/>
          </a:xfrm>
        </p:spPr>
        <p:txBody>
          <a:bodyPr>
            <a:normAutofit/>
          </a:bodyPr>
          <a:lstStyle/>
          <a:p>
            <a:r>
              <a:rPr lang="ru-RU" sz="4000" b="1" dirty="0">
                <a:solidFill>
                  <a:srgbClr val="B54B1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Компенсации льготникам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6531" y="793102"/>
            <a:ext cx="11504645" cy="5971592"/>
          </a:xfrm>
        </p:spPr>
        <p:txBody>
          <a:bodyPr>
            <a:normAutofit fontScale="92500" lnSpcReduction="10000"/>
          </a:bodyPr>
          <a:lstStyle/>
          <a:p>
            <a:pPr algn="just">
              <a:buFont typeface="Wingdings" pitchFamily="2" charset="2"/>
              <a:buChar char="Ø"/>
            </a:pPr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Дети-сироты сами покупают проездной, далее, каждый месяц приносят чеки в деканат и пишут заявление о компенсации. Из Метрополитена обязательно необходим чек и справка на имя студента. </a:t>
            </a:r>
          </a:p>
          <a:p>
            <a:pPr algn="just">
              <a:buFont typeface="Wingdings" pitchFamily="2" charset="2"/>
              <a:buChar char="Ø"/>
            </a:pPr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Студенты, получающие пенсию по потере кормильца, при оформлении льготного проезда через СЗИУ, получат проездной после 20 сентября в административном корпусе института. </a:t>
            </a:r>
          </a:p>
          <a:p>
            <a:pPr algn="just">
              <a:buFont typeface="Wingdings" pitchFamily="2" charset="2"/>
              <a:buChar char="Ø"/>
            </a:pPr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Инвалиды, дети-сироты и лица, подвергшихся воздействию радиации, должны оформить заявление и принести документы подтверждающие статус для оформления государственных стипендий и др. выплат.</a:t>
            </a:r>
          </a:p>
          <a:p>
            <a:pPr algn="just">
              <a:buFont typeface="Wingdings" pitchFamily="2" charset="2"/>
              <a:buChar char="Ø"/>
            </a:pPr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Студенты, категорий ДС и ДК имеют право один раз в год на компенсацию проезда домой и обратно. </a:t>
            </a:r>
          </a:p>
          <a:p>
            <a:pPr marL="0" indent="0">
              <a:buNone/>
            </a:pPr>
            <a:endParaRPr lang="ru-RU" sz="2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ru-RU" sz="26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ВСЕМ КАТЕГОРИЯМ ЛЬГОТНИКОВ:</a:t>
            </a:r>
          </a:p>
          <a:p>
            <a:pPr marL="0" indent="0" algn="just">
              <a:buNone/>
            </a:pPr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Обязательно ознакомиться с документами о стипендиальном обеспечении и материальной поддержке под подпись.</a:t>
            </a: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4303944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664697" y="404665"/>
            <a:ext cx="10945216" cy="7429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4291" tIns="32146" rIns="64291" bIns="32146">
            <a:spAutoFit/>
          </a:bodyPr>
          <a:lstStyle>
            <a:lvl1pPr eaLnBrk="0">
              <a:defRPr sz="4000">
                <a:solidFill>
                  <a:srgbClr val="FFFFFF"/>
                </a:solidFill>
                <a:latin typeface="Avenir Light" charset="0"/>
                <a:sym typeface="Avenir Light" charset="0"/>
              </a:defRPr>
            </a:lvl1pPr>
            <a:lvl2pPr marL="742950" indent="-285750" eaLnBrk="0">
              <a:defRPr sz="4000">
                <a:solidFill>
                  <a:srgbClr val="FFFFFF"/>
                </a:solidFill>
                <a:latin typeface="Avenir Light" charset="0"/>
                <a:sym typeface="Avenir Light" charset="0"/>
              </a:defRPr>
            </a:lvl2pPr>
            <a:lvl3pPr marL="1143000" indent="-228600" eaLnBrk="0">
              <a:defRPr sz="4000">
                <a:solidFill>
                  <a:srgbClr val="FFFFFF"/>
                </a:solidFill>
                <a:latin typeface="Avenir Light" charset="0"/>
                <a:sym typeface="Avenir Light" charset="0"/>
              </a:defRPr>
            </a:lvl3pPr>
            <a:lvl4pPr marL="1600200" indent="-228600" eaLnBrk="0">
              <a:defRPr sz="4000">
                <a:solidFill>
                  <a:srgbClr val="FFFFFF"/>
                </a:solidFill>
                <a:latin typeface="Avenir Light" charset="0"/>
                <a:sym typeface="Avenir Light" charset="0"/>
              </a:defRPr>
            </a:lvl4pPr>
            <a:lvl5pPr marL="2057400" indent="-228600" eaLnBrk="0">
              <a:defRPr sz="4000">
                <a:solidFill>
                  <a:srgbClr val="FFFFFF"/>
                </a:solidFill>
                <a:latin typeface="Avenir Light" charset="0"/>
                <a:sym typeface="Avenir Light" charset="0"/>
              </a:defRPr>
            </a:lvl5pPr>
            <a:lvl6pPr marL="2514600" indent="-228600" algn="ctr" defTabSz="582613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rgbClr val="FFFFFF"/>
                </a:solidFill>
                <a:latin typeface="Avenir Light" charset="0"/>
                <a:sym typeface="Avenir Light" charset="0"/>
              </a:defRPr>
            </a:lvl6pPr>
            <a:lvl7pPr marL="2971800" indent="-228600" algn="ctr" defTabSz="582613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rgbClr val="FFFFFF"/>
                </a:solidFill>
                <a:latin typeface="Avenir Light" charset="0"/>
                <a:sym typeface="Avenir Light" charset="0"/>
              </a:defRPr>
            </a:lvl7pPr>
            <a:lvl8pPr marL="3429000" indent="-228600" algn="ctr" defTabSz="582613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rgbClr val="FFFFFF"/>
                </a:solidFill>
                <a:latin typeface="Avenir Light" charset="0"/>
                <a:sym typeface="Avenir Light" charset="0"/>
              </a:defRPr>
            </a:lvl8pPr>
            <a:lvl9pPr marL="3886200" indent="-228600" algn="ctr" defTabSz="582613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rgbClr val="FFFFFF"/>
                </a:solidFill>
                <a:latin typeface="Avenir Light" charset="0"/>
                <a:sym typeface="Avenir Light" charset="0"/>
              </a:defRPr>
            </a:lvl9pPr>
          </a:lstStyle>
          <a:p>
            <a:pPr algn="ctr" eaLnBrk="1">
              <a:lnSpc>
                <a:spcPts val="5800"/>
              </a:lnSpc>
              <a:spcBef>
                <a:spcPct val="0"/>
              </a:spcBef>
            </a:pPr>
            <a:r>
              <a:rPr lang="ru-RU" altLang="ru-RU" b="1" i="1" dirty="0">
                <a:solidFill>
                  <a:srgbClr val="B54B1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СТИПЕНДИАЛЬНЫЕ ПРОГРАММЫ</a:t>
            </a:r>
            <a:endParaRPr lang="ru-RU" altLang="ru-RU" dirty="0">
              <a:solidFill>
                <a:srgbClr val="B54B1B"/>
              </a:solidFill>
              <a:effectLst>
                <a:outerShdw blurRad="63500" dist="38100" dir="5400000" algn="t" rotWithShape="0">
                  <a:prstClr val="black">
                    <a:alpha val="25000"/>
                  </a:prstClr>
                </a:outerShdw>
              </a:effectLst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7281333" y="1611086"/>
            <a:ext cx="4774884" cy="1323439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rgbClr val="9A000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Информация о стипендиальных программах на сайте института:</a:t>
            </a:r>
          </a:p>
          <a:p>
            <a:pPr lvl="0" algn="ctr"/>
            <a:r>
              <a:rPr lang="ru-RU" sz="2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https://spb.ranepa.ru/sveden/grants/#anchor_typeGrant</a:t>
            </a:r>
            <a:r>
              <a:rPr lang="ru-RU" sz="2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20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8434" name="Picture 2" descr="https://pp.userapi.com/c630725/v630725897/2c4d7/N7vFS2t_h48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17473" y="3850889"/>
            <a:ext cx="2570030" cy="25700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330199" y="1276402"/>
            <a:ext cx="6951134" cy="53245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Стипендиальные программы для обучающихся на бюджетной форме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algn="just">
              <a:buFont typeface="Wingdings" pitchFamily="2" charset="2"/>
              <a:buChar char="Ø"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Государственные стипендии</a:t>
            </a:r>
          </a:p>
          <a:p>
            <a:pPr algn="just">
              <a:buFont typeface="Wingdings" pitchFamily="2" charset="2"/>
              <a:buChar char="Ø"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Повышенные академические стипендии</a:t>
            </a:r>
          </a:p>
          <a:p>
            <a:pPr algn="just">
              <a:buFont typeface="Wingdings" pitchFamily="2" charset="2"/>
              <a:buChar char="Ø"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Стипендии Президента и Правительства РФ</a:t>
            </a:r>
          </a:p>
          <a:p>
            <a:pPr algn="just">
              <a:buFont typeface="Wingdings" pitchFamily="2" charset="2"/>
              <a:buChar char="Ø"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Стипендии нуждающимся студентам 1, 2 курсов</a:t>
            </a:r>
          </a:p>
          <a:p>
            <a:pPr algn="just">
              <a:buFont typeface="Wingdings" pitchFamily="2" charset="2"/>
              <a:buChar char="Ø"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Негосударственные стипендии</a:t>
            </a:r>
          </a:p>
          <a:p>
            <a:pPr algn="just">
              <a:buFont typeface="Wingdings" pitchFamily="2" charset="2"/>
              <a:buChar char="Ø"/>
            </a:pP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Стипендиальные программы вне зависимости от формы обучения:</a:t>
            </a:r>
          </a:p>
          <a:p>
            <a:pPr algn="just">
              <a:buFont typeface="Wingdings" pitchFamily="2" charset="2"/>
              <a:buChar char="Ø"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Именные стипендии</a:t>
            </a:r>
          </a:p>
          <a:p>
            <a:pPr algn="just">
              <a:buFont typeface="Wingdings" pitchFamily="2" charset="2"/>
              <a:buChar char="Ø"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Стипендия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Маркетинг-клуба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buFont typeface="Wingdings" pitchFamily="2" charset="2"/>
              <a:buChar char="Ø"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Специальные стипендии Правительства Санкт-Петербурга</a:t>
            </a:r>
          </a:p>
          <a:p>
            <a:pPr algn="just">
              <a:buFont typeface="Wingdings" pitchFamily="2" charset="2"/>
              <a:buChar char="Ø"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Именные стипендии победителям конкурса «Студент года»</a:t>
            </a:r>
          </a:p>
          <a:p>
            <a:pPr algn="just">
              <a:buFont typeface="Wingdings" pitchFamily="2" charset="2"/>
              <a:buChar char="Ø"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Стипендия Попечительского совета Академии</a:t>
            </a:r>
          </a:p>
          <a:p>
            <a:pPr algn="just">
              <a:buFont typeface="Wingdings" pitchFamily="2" charset="2"/>
              <a:buChar char="Ø"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Стипендия им. М.М. Сперанского</a:t>
            </a:r>
          </a:p>
          <a:p>
            <a:pPr algn="just">
              <a:buFont typeface="Wingdings" pitchFamily="2" charset="2"/>
              <a:buChar char="Ø"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Единовременные выплаты по итогам рейтинга студентов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1612263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4955" y="362857"/>
            <a:ext cx="10972800" cy="1277256"/>
          </a:xfrm>
        </p:spPr>
        <p:txBody>
          <a:bodyPr>
            <a:normAutofit/>
          </a:bodyPr>
          <a:lstStyle/>
          <a:p>
            <a:r>
              <a:rPr lang="ru-RU" sz="3600" b="1" i="1" dirty="0">
                <a:solidFill>
                  <a:srgbClr val="B54B1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СКИДКИ ПО ОПЛАТЕ ОБУЧЕНИЯ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01216" y="1640112"/>
            <a:ext cx="11559073" cy="5090887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 направлениям подготовки ФСТ скидка предоставляется на первый год обучения в зависимости от среднего балла ЕГЭ:</a:t>
            </a:r>
          </a:p>
          <a:p>
            <a:pPr algn="ctr"/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Средний балл не менее 70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10% за первый год обучения;</a:t>
            </a:r>
          </a:p>
          <a:p>
            <a:pPr algn="ctr"/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Средний балл не менее 73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15% за первый год обучения;</a:t>
            </a:r>
          </a:p>
          <a:p>
            <a:pPr algn="ctr"/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Средний балл не менее 83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20% за первый год обучения;</a:t>
            </a:r>
          </a:p>
          <a:p>
            <a:pPr algn="ctr"/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Для получения скидки студенту необходимо написать личное заявление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marL="0" indent="0" algn="ctr">
              <a:buNone/>
            </a:pP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ru-RU" sz="24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Информация о форме заявления и сроках его подачи будет направлена кураторам.</a:t>
            </a:r>
          </a:p>
          <a:p>
            <a:pPr marL="0" indent="0" algn="just">
              <a:buNone/>
            </a:pPr>
            <a:r>
              <a:rPr lang="ru-RU" sz="2400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24610250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4955" y="362857"/>
            <a:ext cx="10972800" cy="1277256"/>
          </a:xfrm>
        </p:spPr>
        <p:txBody>
          <a:bodyPr>
            <a:normAutofit/>
          </a:bodyPr>
          <a:lstStyle/>
          <a:p>
            <a:r>
              <a:rPr lang="ru-RU" sz="3600" b="1" i="1" dirty="0">
                <a:solidFill>
                  <a:srgbClr val="B54B1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СКИДКИ ПО ОПЛАТЕ ОБУЧЕНИЯ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01216" y="1640112"/>
            <a:ext cx="11559073" cy="5090887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ru-RU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ВАЖНО! Стоимость обучения ежегодно индексируется на размер инфляции. </a:t>
            </a:r>
          </a:p>
          <a:p>
            <a:pPr marL="0" indent="0" algn="ctr">
              <a:buNone/>
            </a:pPr>
            <a:endParaRPr lang="ru-RU" sz="2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ru-RU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Студентам направления «Журналистика» скидка определяется исходя из среднего балла ЕГЭ, без учета вступительных испытаний в СЗИУ.</a:t>
            </a:r>
          </a:p>
          <a:p>
            <a:pPr marL="0" indent="0" algn="ctr">
              <a:buNone/>
            </a:pPr>
            <a:r>
              <a:rPr lang="ru-RU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Скидка предоставляется только студентам, сдавшим ЕГЭ.</a:t>
            </a:r>
          </a:p>
          <a:p>
            <a:pPr marL="0" indent="0" algn="ctr">
              <a:buNone/>
            </a:pPr>
            <a:r>
              <a:rPr lang="ru-RU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Условия предоставления </a:t>
            </a:r>
            <a:r>
              <a:rPr lang="ru-RU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отмены скидки</a:t>
            </a:r>
            <a:r>
              <a:rPr lang="ru-RU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опубликованы на сайте института в разделе «Платные образовательные услуги» (см. Порядок снижения стоимости платных образовательных услуг для студентов и аспирантов, осваивающих в СЗИУ </a:t>
            </a:r>
            <a:r>
              <a:rPr lang="ru-RU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РАНХиГС</a:t>
            </a:r>
            <a:r>
              <a:rPr lang="ru-RU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основные образовательные программы высшего образования -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https://spb.ranepa.ru/sveden/files/poryadok-snizheniya-stoimosti-platnyh-obrazovatelnyh-uslug-dlya-studentov-i-aspirantovosvaivayushhih-v-sziu-ranhigs-osnovnye-obrazo.pdf</a:t>
            </a:r>
            <a:r>
              <a:rPr lang="ru-RU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  <a:r>
              <a:rPr lang="ru-RU" sz="2400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89384385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000" b="1" i="1" dirty="0">
                <a:solidFill>
                  <a:srgbClr val="B54B1B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РУКОВОДСТВО ФАКУЛЬТЕТА</a:t>
            </a:r>
            <a:endParaRPr lang="ru-RU" sz="4000" dirty="0">
              <a:solidFill>
                <a:srgbClr val="B54B1B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Объект 5"/>
          <p:cNvSpPr>
            <a:spLocks noGrp="1"/>
          </p:cNvSpPr>
          <p:nvPr>
            <p:ph idx="1"/>
          </p:nvPr>
        </p:nvSpPr>
        <p:spPr>
          <a:xfrm>
            <a:off x="3005465" y="1600204"/>
            <a:ext cx="6109505" cy="4983158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ru-RU" sz="2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Декан факультета</a:t>
            </a:r>
          </a:p>
          <a:p>
            <a:pPr marL="0" indent="0" algn="ctr">
              <a:buNone/>
            </a:pPr>
            <a:r>
              <a:rPr lang="ru-RU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КУЗИН Олег Сергеевич</a:t>
            </a:r>
          </a:p>
          <a:p>
            <a:pPr marL="0" indent="0" algn="ctr">
              <a:buNone/>
            </a:pPr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тел.: 335-67-34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(доб. 2266)</a:t>
            </a:r>
          </a:p>
          <a:p>
            <a:pPr marL="0" indent="0" algn="ctr">
              <a:buNone/>
            </a:pP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e-mail</a:t>
            </a:r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kuzin-os@ranepa.ru</a:t>
            </a:r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каб</a:t>
            </a:r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406</a:t>
            </a:r>
          </a:p>
          <a:p>
            <a:pPr marL="0" indent="0" algn="ctr">
              <a:buNone/>
            </a:pPr>
            <a:endParaRPr lang="ru-RU" sz="2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Помощник декана</a:t>
            </a:r>
          </a:p>
          <a:p>
            <a:pPr marL="0" indent="0" algn="ctr">
              <a:buNone/>
            </a:pPr>
            <a:r>
              <a:rPr lang="ru-RU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РОМАНЦОВА </a:t>
            </a:r>
          </a:p>
          <a:p>
            <a:pPr marL="0" indent="0" algn="ctr">
              <a:buNone/>
            </a:pPr>
            <a:r>
              <a:rPr lang="ru-RU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Валерия Андреевна</a:t>
            </a:r>
          </a:p>
          <a:p>
            <a:pPr marL="0" indent="0" algn="ctr">
              <a:buNone/>
            </a:pPr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тел.: 335-94-94 (доб. 2233)</a:t>
            </a:r>
          </a:p>
          <a:p>
            <a:pPr marL="0" indent="0" algn="ctr">
              <a:buNone/>
            </a:pP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e-mail</a:t>
            </a:r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romantsova-va@ranepa.ru</a:t>
            </a:r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каб</a:t>
            </a:r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40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</a:p>
          <a:p>
            <a:pPr marL="0" indent="0">
              <a:buNone/>
            </a:pP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47200" y="3846286"/>
            <a:ext cx="2443036" cy="2510066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5874" y="1417638"/>
            <a:ext cx="2057400" cy="3086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91034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600" b="1" i="1" dirty="0">
                <a:solidFill>
                  <a:srgbClr val="B54B1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ЭЛЕКРОННАЯ </a:t>
            </a:r>
            <a:br>
              <a:rPr lang="ru-RU" sz="3600" b="1" i="1" dirty="0">
                <a:solidFill>
                  <a:srgbClr val="B54B1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600" b="1" i="1" dirty="0">
                <a:solidFill>
                  <a:srgbClr val="B54B1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ИНФОРМАЦИОННО-ОБРАЗОВАТЕЛЬНАЯ СРЕДА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>
              <a:buFont typeface="Wingdings" pitchFamily="2" charset="2"/>
              <a:buChar char="Ø"/>
            </a:pPr>
            <a:r>
              <a:rPr lang="ru-RU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Доступ в личный кабинет студента в Комплексной автоматизированной системе </a:t>
            </a:r>
            <a:r>
              <a:rPr lang="ru-RU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РАНХиГС</a:t>
            </a:r>
            <a:endParaRPr lang="ru-RU" sz="3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Wingdings" pitchFamily="2" charset="2"/>
              <a:buChar char="Ø"/>
            </a:pPr>
            <a:r>
              <a:rPr lang="ru-RU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Сервис взаимодействия между участниками образовательного процесса</a:t>
            </a:r>
          </a:p>
          <a:p>
            <a:pPr>
              <a:buFont typeface="Wingdings" pitchFamily="2" charset="2"/>
              <a:buChar char="Ø"/>
            </a:pPr>
            <a:r>
              <a:rPr lang="ru-RU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Доступ к изданиям электронных библиотечных систем и электронным образовательным ресурсам (электронная библиотека)</a:t>
            </a:r>
          </a:p>
          <a:p>
            <a:pPr>
              <a:buFont typeface="Wingdings" pitchFamily="2" charset="2"/>
              <a:buChar char="Ø"/>
            </a:pPr>
            <a:r>
              <a:rPr lang="ru-RU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Доступ к учебным планам, рабочим программам дисциплин, программам практик</a:t>
            </a:r>
          </a:p>
          <a:p>
            <a:pPr>
              <a:buFont typeface="Wingdings" pitchFamily="2" charset="2"/>
              <a:buChar char="Ø"/>
            </a:pPr>
            <a:r>
              <a:rPr lang="ru-RU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Доступ к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WiFi</a:t>
            </a:r>
            <a:r>
              <a:rPr lang="ru-RU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института и сервисам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-Music</a:t>
            </a:r>
            <a:endParaRPr lang="ru-RU" sz="3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ü"/>
            </a:pPr>
            <a:endParaRPr lang="ru-RU" sz="3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ru-RU" sz="3000" b="1" i="1" dirty="0">
                <a:solidFill>
                  <a:srgbClr val="9A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Для данных сервисов используется логин и пароль, который рассылался по электронной почте.</a:t>
            </a:r>
            <a:endParaRPr lang="ru-RU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2355202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/>
          <p:cNvSpPr txBox="1">
            <a:spLocks/>
          </p:cNvSpPr>
          <p:nvPr/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>
            <a:normAutofit fontScale="900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400" b="1" i="1" u="none" strike="noStrike" kern="1200" cap="none" spc="0" normalizeH="0" baseline="0" noProof="0">
                <a:ln>
                  <a:noFill/>
                </a:ln>
                <a:solidFill>
                  <a:srgbClr val="B54B1B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ЭЛЕКРОННАЯ </a:t>
            </a:r>
            <a:br>
              <a:rPr kumimoji="0" lang="ru-RU" sz="4400" b="1" i="1" u="none" strike="noStrike" kern="1200" cap="none" spc="0" normalizeH="0" baseline="0" noProof="0">
                <a:ln>
                  <a:noFill/>
                </a:ln>
                <a:solidFill>
                  <a:srgbClr val="B54B1B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4400" b="1" i="1" u="none" strike="noStrike" kern="1200" cap="none" spc="0" normalizeH="0" baseline="0" noProof="0">
                <a:ln>
                  <a:noFill/>
                </a:ln>
                <a:solidFill>
                  <a:srgbClr val="B54B1B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ИНФОРМАЦИОННО-ОБРАЗОВАТЕЛЬНАЯ СРЕДА</a:t>
            </a:r>
            <a:endParaRPr kumimoji="0" lang="ru-RU" sz="4400" b="1" i="1" u="none" strike="noStrike" kern="1200" cap="none" spc="0" normalizeH="0" baseline="0" noProof="0" dirty="0">
              <a:ln>
                <a:noFill/>
              </a:ln>
              <a:solidFill>
                <a:srgbClr val="B54B1B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312797" y="1417638"/>
            <a:ext cx="776514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/>
              <a:t>Вход в ЭОС осуществляется через сайт: </a:t>
            </a:r>
            <a:r>
              <a:rPr lang="en-US" sz="2400" dirty="0"/>
              <a:t>spb.ranepa.ru</a:t>
            </a:r>
            <a:endParaRPr lang="ru-RU" sz="2400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2"/>
          <a:srcRect l="4021"/>
          <a:stretch/>
        </p:blipFill>
        <p:spPr>
          <a:xfrm>
            <a:off x="478971" y="1786970"/>
            <a:ext cx="11432796" cy="4738914"/>
          </a:xfrm>
          <a:prstGeom prst="rect">
            <a:avLst/>
          </a:prstGeom>
        </p:spPr>
      </p:pic>
      <p:sp>
        <p:nvSpPr>
          <p:cNvPr id="7" name="Стрелка вправо 6"/>
          <p:cNvSpPr/>
          <p:nvPr/>
        </p:nvSpPr>
        <p:spPr>
          <a:xfrm>
            <a:off x="7598226" y="2560638"/>
            <a:ext cx="1357088" cy="653143"/>
          </a:xfrm>
          <a:prstGeom prst="righ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9032033" y="2560638"/>
            <a:ext cx="905069" cy="583778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321733" y="303369"/>
            <a:ext cx="11506200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600" b="1" i="1" cap="all" dirty="0">
                <a:solidFill>
                  <a:srgbClr val="B54B1B"/>
                </a:solidFill>
                <a:latin typeface="+mj-lt"/>
              </a:rPr>
              <a:t>Доступ в личный кабинет студента в Комплексной автоматизированной системе </a:t>
            </a:r>
            <a:r>
              <a:rPr lang="ru-RU" sz="2600" b="1" i="1" cap="all" dirty="0" err="1">
                <a:solidFill>
                  <a:srgbClr val="B54B1B"/>
                </a:solidFill>
                <a:latin typeface="+mj-lt"/>
              </a:rPr>
              <a:t>РАНХиГС</a:t>
            </a:r>
            <a:endParaRPr lang="ru-RU" sz="2600" b="1" i="1" cap="all" dirty="0">
              <a:solidFill>
                <a:srgbClr val="B54B1B"/>
              </a:solidFill>
              <a:latin typeface="+mj-lt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07884" y="1195921"/>
            <a:ext cx="9106807" cy="5025803"/>
          </a:xfrm>
          <a:prstGeom prst="rect">
            <a:avLst/>
          </a:prstGeom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418" name="Picture 2"/>
          <p:cNvPicPr>
            <a:picLocks noChangeAspect="1" noChangeArrowheads="1"/>
          </p:cNvPicPr>
          <p:nvPr/>
        </p:nvPicPr>
        <p:blipFill>
          <a:blip r:embed="rId2" cstate="print"/>
          <a:srcRect t="7333"/>
          <a:stretch>
            <a:fillRect/>
          </a:stretch>
        </p:blipFill>
        <p:spPr bwMode="auto">
          <a:xfrm>
            <a:off x="306389" y="1024467"/>
            <a:ext cx="6839479" cy="53495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рямоугольник 2"/>
          <p:cNvSpPr/>
          <p:nvPr/>
        </p:nvSpPr>
        <p:spPr>
          <a:xfrm>
            <a:off x="6985000" y="2852868"/>
            <a:ext cx="4944533" cy="16927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ОБРАТИТЕ ВНИМАНИЕ!</a:t>
            </a:r>
          </a:p>
          <a:p>
            <a:pPr algn="ctr"/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Для студентов имя пользователя вводится в формате </a:t>
            </a:r>
            <a:r>
              <a:rPr lang="ru-RU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ivanov</a:t>
            </a:r>
            <a:r>
              <a:rPr lang="ru-RU" sz="2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@</a:t>
            </a:r>
            <a:r>
              <a:rPr lang="ru-RU" sz="2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edu.ranepa.ru</a:t>
            </a:r>
            <a:endParaRPr lang="ru-RU" sz="2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829733" y="193301"/>
            <a:ext cx="10286999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i="1" cap="all" dirty="0">
                <a:solidFill>
                  <a:srgbClr val="B54B1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Доступ в корпоративную почту студента </a:t>
            </a:r>
          </a:p>
          <a:p>
            <a:pPr algn="ctr"/>
            <a:r>
              <a:rPr lang="ru-RU" sz="2800" b="1" i="1" cap="all" dirty="0">
                <a:solidFill>
                  <a:srgbClr val="B54B1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через личный кабинет</a:t>
            </a: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33388" y="1040871"/>
            <a:ext cx="11325225" cy="2676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рямоугольник 2"/>
          <p:cNvSpPr/>
          <p:nvPr/>
        </p:nvSpPr>
        <p:spPr>
          <a:xfrm>
            <a:off x="829733" y="193301"/>
            <a:ext cx="10286999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i="1" cap="all" dirty="0">
                <a:solidFill>
                  <a:srgbClr val="B54B1B"/>
                </a:solidFill>
              </a:rPr>
              <a:t>Использование возможностей корпоративной учетной записи студента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423334" y="3811012"/>
            <a:ext cx="5077580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/>
              <a:t>Дистанционное обучение в </a:t>
            </a:r>
            <a:r>
              <a:rPr lang="ru-RU" sz="2400" b="1" dirty="0" err="1"/>
              <a:t>Microsoft</a:t>
            </a:r>
            <a:r>
              <a:rPr lang="ru-RU" sz="2400" b="1" dirty="0"/>
              <a:t> </a:t>
            </a:r>
            <a:r>
              <a:rPr lang="ru-RU" sz="2400" b="1" dirty="0" err="1"/>
              <a:t>Teams</a:t>
            </a:r>
            <a:endParaRPr lang="ru-RU" sz="2400" b="1" dirty="0"/>
          </a:p>
          <a:p>
            <a:pPr algn="ctr"/>
            <a:r>
              <a:rPr lang="ru-RU" sz="2400" dirty="0"/>
              <a:t>Проведение лекций и практических занятий, выполнение заданий, обмен файлами и разговоры в одном месте, доступном с любого устройства.</a:t>
            </a: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694365" y="2983916"/>
            <a:ext cx="3602037" cy="33565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 cstate="print"/>
          <a:srcRect l="3409" t="3508" r="4293" b="6535"/>
          <a:stretch>
            <a:fillRect/>
          </a:stretch>
        </p:blipFill>
        <p:spPr bwMode="auto">
          <a:xfrm>
            <a:off x="9144000" y="4766735"/>
            <a:ext cx="2912533" cy="198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81541" y="1055158"/>
            <a:ext cx="1847850" cy="6720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42" name="Picture 2"/>
          <p:cNvPicPr>
            <a:picLocks noChangeAspect="1" noChangeArrowheads="1"/>
          </p:cNvPicPr>
          <p:nvPr/>
        </p:nvPicPr>
        <p:blipFill>
          <a:blip r:embed="rId2" cstate="print"/>
          <a:srcRect t="7351"/>
          <a:stretch>
            <a:fillRect/>
          </a:stretch>
        </p:blipFill>
        <p:spPr bwMode="auto">
          <a:xfrm>
            <a:off x="1030513" y="1034225"/>
            <a:ext cx="10189029" cy="55073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рямоугольник 2"/>
          <p:cNvSpPr/>
          <p:nvPr/>
        </p:nvSpPr>
        <p:spPr>
          <a:xfrm>
            <a:off x="829733" y="193301"/>
            <a:ext cx="1028699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i="1" cap="all" dirty="0">
                <a:solidFill>
                  <a:srgbClr val="B54B1B"/>
                </a:solidFill>
              </a:rPr>
              <a:t>Доступ в </a:t>
            </a:r>
            <a:r>
              <a:rPr lang="ru-RU" sz="2800" b="1" i="1" cap="all" dirty="0" err="1">
                <a:solidFill>
                  <a:srgbClr val="B54B1B"/>
                </a:solidFill>
              </a:rPr>
              <a:t>СдО</a:t>
            </a:r>
            <a:r>
              <a:rPr lang="ru-RU" sz="2800" b="1" i="1" cap="all" dirty="0">
                <a:solidFill>
                  <a:srgbClr val="B54B1B"/>
                </a:solidFill>
              </a:rPr>
              <a:t> </a:t>
            </a:r>
            <a:r>
              <a:rPr lang="en-US" sz="2800" b="1" i="1" cap="all" dirty="0" err="1">
                <a:solidFill>
                  <a:srgbClr val="B54B1B"/>
                </a:solidFill>
              </a:rPr>
              <a:t>moodle</a:t>
            </a:r>
            <a:r>
              <a:rPr lang="ru-RU" sz="2800" b="1" i="1" cap="all" dirty="0">
                <a:solidFill>
                  <a:srgbClr val="B54B1B"/>
                </a:solidFill>
              </a:rPr>
              <a:t> через личный кабинет</a:t>
            </a: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Объект 8"/>
          <p:cNvSpPr>
            <a:spLocks noGrp="1"/>
          </p:cNvSpPr>
          <p:nvPr>
            <p:ph idx="1"/>
          </p:nvPr>
        </p:nvSpPr>
        <p:spPr>
          <a:xfrm>
            <a:off x="609600" y="1600203"/>
            <a:ext cx="10972800" cy="4887683"/>
          </a:xfrm>
        </p:spPr>
        <p:txBody>
          <a:bodyPr>
            <a:normAutofit fontScale="62500" lnSpcReduction="20000"/>
          </a:bodyPr>
          <a:lstStyle/>
          <a:p>
            <a:pPr algn="ctr" defTabSz="888978">
              <a:spcBef>
                <a:spcPct val="0"/>
              </a:spcBef>
              <a:spcAft>
                <a:spcPts val="267"/>
              </a:spcAft>
            </a:pPr>
            <a: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Основы создания цифрового контента в условиях конвергенции медиа;</a:t>
            </a:r>
          </a:p>
          <a:p>
            <a:pPr algn="ctr" defTabSz="888978">
              <a:spcBef>
                <a:spcPct val="0"/>
              </a:spcBef>
              <a:spcAft>
                <a:spcPts val="267"/>
              </a:spcAft>
            </a:pPr>
            <a: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Деловая журналистика (Бизнес-журналистика);</a:t>
            </a:r>
          </a:p>
          <a:p>
            <a:pPr algn="ctr" defTabSz="888978">
              <a:spcBef>
                <a:spcPct val="0"/>
              </a:spcBef>
              <a:spcAft>
                <a:spcPts val="267"/>
              </a:spcAft>
            </a:pPr>
            <a: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Мастерская психологического консультирования;</a:t>
            </a:r>
          </a:p>
          <a:p>
            <a:pPr algn="ctr" defTabSz="888978">
              <a:spcBef>
                <a:spcPct val="0"/>
              </a:spcBef>
              <a:spcAft>
                <a:spcPts val="267"/>
              </a:spcAft>
            </a:pPr>
            <a: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Мастерская организационного консультирования;</a:t>
            </a:r>
          </a:p>
          <a:p>
            <a:pPr algn="ctr" defTabSz="888978">
              <a:spcBef>
                <a:spcPct val="0"/>
              </a:spcBef>
              <a:spcAft>
                <a:spcPts val="267"/>
              </a:spcAft>
            </a:pP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Web-</a:t>
            </a:r>
            <a: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проектирование и дизайн;</a:t>
            </a:r>
          </a:p>
          <a:p>
            <a:pPr algn="ctr" defTabSz="888978">
              <a:spcBef>
                <a:spcPct val="0"/>
              </a:spcBef>
              <a:spcAft>
                <a:spcPts val="267"/>
              </a:spcAft>
            </a:pPr>
            <a: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От газеты до </a:t>
            </a:r>
            <a:r>
              <a:rPr lang="ru-RU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блокчейна</a:t>
            </a:r>
            <a: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Технологии управления для успешной карьеры и бизнеса;</a:t>
            </a:r>
          </a:p>
          <a:p>
            <a:pPr algn="ctr" defTabSz="888978">
              <a:spcBef>
                <a:spcPct val="0"/>
              </a:spcBef>
              <a:spcAft>
                <a:spcPts val="267"/>
              </a:spcAft>
            </a:pPr>
            <a: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Психология успеха;</a:t>
            </a:r>
          </a:p>
          <a:p>
            <a:pPr algn="ctr" defTabSz="888978">
              <a:spcBef>
                <a:spcPct val="0"/>
              </a:spcBef>
              <a:spcAft>
                <a:spcPts val="267"/>
              </a:spcAft>
            </a:pP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GR</a:t>
            </a:r>
            <a: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/Взаимодействие с органами государственной власти и политический 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</a:t>
            </a:r>
            <a: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algn="ctr" defTabSz="888978">
              <a:spcBef>
                <a:spcPct val="0"/>
              </a:spcBef>
              <a:spcAft>
                <a:spcPts val="267"/>
              </a:spcAft>
            </a:pPr>
            <a: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Основы организации личного бизнеса;</a:t>
            </a:r>
          </a:p>
          <a:p>
            <a:pPr algn="ctr" defTabSz="888978">
              <a:spcBef>
                <a:spcPct val="0"/>
              </a:spcBef>
              <a:spcAft>
                <a:spcPts val="267"/>
              </a:spcAft>
            </a:pPr>
            <a: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Промышленный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PR</a:t>
            </a:r>
            <a: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algn="ctr" defTabSz="888978">
              <a:spcBef>
                <a:spcPct val="0"/>
              </a:spcBef>
              <a:spcAft>
                <a:spcPts val="267"/>
              </a:spcAft>
            </a:pPr>
            <a: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Успешный сотрудник средствами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HR</a:t>
            </a:r>
            <a: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-менеджмента;</a:t>
            </a:r>
          </a:p>
          <a:p>
            <a:pPr algn="ctr" defTabSz="888978">
              <a:spcBef>
                <a:spcPct val="0"/>
              </a:spcBef>
              <a:spcAft>
                <a:spcPts val="267"/>
              </a:spcAft>
            </a:pPr>
            <a: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Социальные технологии в управлении;</a:t>
            </a:r>
          </a:p>
          <a:p>
            <a:pPr algn="ctr" defTabSz="888978">
              <a:spcBef>
                <a:spcPct val="0"/>
              </a:spcBef>
              <a:spcAft>
                <a:spcPts val="267"/>
              </a:spcAft>
            </a:pPr>
            <a: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Пресс-центр. </a:t>
            </a:r>
          </a:p>
          <a:p>
            <a:pPr algn="ctr" defTabSz="888978">
              <a:spcBef>
                <a:spcPct val="0"/>
              </a:spcBef>
              <a:spcAft>
                <a:spcPts val="267"/>
              </a:spcAft>
            </a:pP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defTabSz="888978">
              <a:spcBef>
                <a:spcPct val="0"/>
              </a:spcBef>
              <a:spcAft>
                <a:spcPts val="267"/>
              </a:spcAft>
            </a:pP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defTabSz="888978">
              <a:spcBef>
                <a:spcPct val="0"/>
              </a:spcBef>
              <a:spcAft>
                <a:spcPts val="267"/>
              </a:spcAft>
            </a:pP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defTabSz="888978">
              <a:spcBef>
                <a:spcPct val="0"/>
              </a:spcBef>
              <a:spcAft>
                <a:spcPts val="267"/>
              </a:spcAft>
            </a:pP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defTabSz="888978">
              <a:spcBef>
                <a:spcPct val="0"/>
              </a:spcBef>
              <a:spcAft>
                <a:spcPts val="267"/>
              </a:spcAft>
            </a:pP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defTabSz="888978">
              <a:spcBef>
                <a:spcPct val="0"/>
              </a:spcBef>
              <a:spcAft>
                <a:spcPts val="267"/>
              </a:spcAft>
            </a:pP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defTabSz="888978">
              <a:spcBef>
                <a:spcPct val="0"/>
              </a:spcBef>
              <a:spcAft>
                <a:spcPts val="267"/>
              </a:spcAft>
            </a:pP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defTabSz="888978">
              <a:spcBef>
                <a:spcPct val="0"/>
              </a:spcBef>
              <a:spcAft>
                <a:spcPts val="267"/>
              </a:spcAft>
            </a:pP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defTabSz="888978">
              <a:spcBef>
                <a:spcPct val="0"/>
              </a:spcBef>
              <a:spcAft>
                <a:spcPts val="267"/>
              </a:spcAft>
            </a:pP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defTabSz="888978">
              <a:spcBef>
                <a:spcPct val="0"/>
              </a:spcBef>
              <a:spcAft>
                <a:spcPts val="267"/>
              </a:spcAft>
            </a:pP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defTabSz="888978">
              <a:spcBef>
                <a:spcPct val="0"/>
              </a:spcBef>
              <a:spcAft>
                <a:spcPts val="267"/>
              </a:spcAft>
            </a:pP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defTabSz="888978">
              <a:spcBef>
                <a:spcPct val="0"/>
              </a:spcBef>
              <a:spcAft>
                <a:spcPts val="267"/>
              </a:spcAft>
            </a:pP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defTabSz="888978">
              <a:spcBef>
                <a:spcPct val="0"/>
              </a:spcBef>
              <a:spcAft>
                <a:spcPts val="267"/>
              </a:spcAft>
            </a:pP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defTabSz="888978">
              <a:spcBef>
                <a:spcPct val="0"/>
              </a:spcBef>
              <a:spcAft>
                <a:spcPts val="267"/>
              </a:spcAft>
            </a:pP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defTabSz="888978">
              <a:spcBef>
                <a:spcPct val="0"/>
              </a:spcBef>
              <a:spcAft>
                <a:spcPts val="267"/>
              </a:spcAft>
            </a:pP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defTabSz="888978">
              <a:spcBef>
                <a:spcPct val="0"/>
              </a:spcBef>
              <a:spcAft>
                <a:spcPts val="267"/>
              </a:spcAft>
            </a:pP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defTabSz="888978">
              <a:spcBef>
                <a:spcPct val="0"/>
              </a:spcBef>
              <a:spcAft>
                <a:spcPts val="267"/>
              </a:spcAft>
            </a:pP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Заголовок 10"/>
          <p:cNvSpPr>
            <a:spLocks noGrp="1"/>
          </p:cNvSpPr>
          <p:nvPr>
            <p:ph type="title"/>
          </p:nvPr>
        </p:nvSpPr>
        <p:spPr>
          <a:xfrm>
            <a:off x="609600" y="492194"/>
            <a:ext cx="109728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ПРОФИЛЬ </a:t>
            </a:r>
            <a:r>
              <a:rPr lang="en-US" sz="4000" b="1" i="1" dirty="0">
                <a:solidFill>
                  <a:srgbClr val="E95C0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MINORS</a:t>
            </a:r>
            <a:endParaRPr lang="ru-RU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4245720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красная полоса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4"/>
            <a:ext cx="12192000" cy="1083733"/>
          </a:xfrm>
          <a:prstGeom prst="rect">
            <a:avLst/>
          </a:prstGeom>
        </p:spPr>
      </p:pic>
      <p:sp>
        <p:nvSpPr>
          <p:cNvPr id="5" name="Содержимое 4"/>
          <p:cNvSpPr txBox="1">
            <a:spLocks/>
          </p:cNvSpPr>
          <p:nvPr/>
        </p:nvSpPr>
        <p:spPr>
          <a:xfrm>
            <a:off x="1001486" y="9149"/>
            <a:ext cx="10723345" cy="1224880"/>
          </a:xfrm>
          <a:prstGeom prst="rect">
            <a:avLst/>
          </a:prstGeom>
        </p:spPr>
        <p:txBody>
          <a:bodyPr>
            <a:noAutofit/>
          </a:bodyPr>
          <a:lstStyle/>
          <a:p>
            <a:pPr algn="ctr">
              <a:lnSpc>
                <a:spcPct val="120000"/>
              </a:lnSpc>
              <a:buFont typeface="Arial" panose="020B0604020202020204" pitchFamily="34" charset="0"/>
              <a:buNone/>
              <a:defRPr/>
            </a:pPr>
            <a:r>
              <a:rPr lang="ru-RU" sz="2800" b="1" dirty="0">
                <a:solidFill>
                  <a:prstClr val="white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Библиотека </a:t>
            </a:r>
          </a:p>
          <a:p>
            <a:pPr algn="ctr">
              <a:lnSpc>
                <a:spcPct val="120000"/>
              </a:lnSpc>
              <a:buFont typeface="Arial" panose="020B0604020202020204" pitchFamily="34" charset="0"/>
              <a:buNone/>
              <a:defRPr/>
            </a:pPr>
            <a:r>
              <a:rPr lang="ru-RU" sz="2800" b="1" dirty="0">
                <a:solidFill>
                  <a:prstClr val="white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факультета социальных технологий </a:t>
            </a:r>
            <a:endParaRPr lang="ru-RU" sz="2800" dirty="0">
              <a:solidFill>
                <a:prstClr val="white"/>
              </a:solidFill>
            </a:endParaRPr>
          </a:p>
        </p:txBody>
      </p:sp>
      <p:pic>
        <p:nvPicPr>
          <p:cNvPr id="21" name="Рисунок 20" descr="красная полоса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flipV="1">
            <a:off x="0" y="6064370"/>
            <a:ext cx="12192000" cy="793630"/>
          </a:xfrm>
          <a:prstGeom prst="rect">
            <a:avLst/>
          </a:prstGeom>
        </p:spPr>
      </p:pic>
      <p:sp>
        <p:nvSpPr>
          <p:cNvPr id="22" name="Содержимое 4"/>
          <p:cNvSpPr txBox="1">
            <a:spLocks/>
          </p:cNvSpPr>
          <p:nvPr/>
        </p:nvSpPr>
        <p:spPr>
          <a:xfrm>
            <a:off x="2680421" y="6121400"/>
            <a:ext cx="6549847" cy="736600"/>
          </a:xfrm>
          <a:prstGeom prst="rect">
            <a:avLst/>
          </a:prstGeom>
        </p:spPr>
        <p:txBody>
          <a:bodyPr>
            <a:noAutofit/>
          </a:bodyPr>
          <a:lstStyle/>
          <a:p>
            <a:pPr algn="ctr">
              <a:lnSpc>
                <a:spcPct val="120000"/>
              </a:lnSpc>
              <a:buFont typeface="Arial" panose="020B0604020202020204" pitchFamily="34" charset="0"/>
              <a:buNone/>
              <a:defRPr/>
            </a:pPr>
            <a:r>
              <a:rPr lang="en-US" sz="2800" b="1" dirty="0">
                <a:solidFill>
                  <a:prstClr val="white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" pitchFamily="2" charset="2"/>
              </a:rPr>
              <a:t>www.nwipa.ru</a:t>
            </a:r>
            <a:endParaRPr lang="ru-RU" sz="2800" dirty="0">
              <a:solidFill>
                <a:prstClr val="white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833535" y="1234029"/>
            <a:ext cx="6223007" cy="31547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>
                <a:solidFill>
                  <a:srgbClr val="C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Днепропетровская ул., д. 8 (</a:t>
            </a:r>
            <a:r>
              <a:rPr lang="ru-RU" sz="2400" b="1" dirty="0" err="1">
                <a:solidFill>
                  <a:srgbClr val="C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каб</a:t>
            </a:r>
            <a:r>
              <a:rPr lang="ru-RU" sz="2400" b="1" dirty="0">
                <a:solidFill>
                  <a:srgbClr val="C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. 110)</a:t>
            </a:r>
          </a:p>
          <a:p>
            <a:r>
              <a:rPr lang="ru-RU" sz="2400" b="1" dirty="0">
                <a:solidFill>
                  <a:srgbClr val="C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endParaRPr lang="ru-RU" sz="2400" dirty="0">
              <a:solidFill>
                <a:prstClr val="black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r>
              <a:rPr lang="ru-RU" sz="2000" b="1" dirty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Обслуживание читателей:</a:t>
            </a:r>
          </a:p>
          <a:p>
            <a:endParaRPr lang="ru-RU" sz="1100" b="1" dirty="0">
              <a:solidFill>
                <a:prstClr val="black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r>
              <a:rPr lang="ru-RU" sz="2000" dirty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с 10.00 до 17.30</a:t>
            </a:r>
          </a:p>
          <a:p>
            <a:endParaRPr lang="ru-RU" sz="2000" dirty="0">
              <a:solidFill>
                <a:prstClr val="black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r>
              <a:rPr lang="ru-RU" sz="2000" b="1" dirty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Технологический перерыв: </a:t>
            </a:r>
            <a:r>
              <a:rPr lang="ru-RU" sz="2000" dirty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с 13.00 до 13.30</a:t>
            </a:r>
          </a:p>
          <a:p>
            <a:endParaRPr lang="ru-RU" sz="2000" dirty="0">
              <a:solidFill>
                <a:prstClr val="black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r>
              <a:rPr lang="ru-RU" sz="2000" b="1" dirty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Выходные дни: </a:t>
            </a:r>
            <a:r>
              <a:rPr lang="ru-RU" sz="2000" dirty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суббота, воскресенье</a:t>
            </a:r>
          </a:p>
          <a:p>
            <a:endParaRPr lang="ru-RU" sz="2000" dirty="0">
              <a:solidFill>
                <a:prstClr val="black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pic>
        <p:nvPicPr>
          <p:cNvPr id="8" name="Рисунок 7" descr="IMG_20151225_092804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87864" y="1462616"/>
            <a:ext cx="5376336" cy="40322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393950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красная полоса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1083733"/>
          </a:xfrm>
          <a:prstGeom prst="rect">
            <a:avLst/>
          </a:prstGeom>
        </p:spPr>
      </p:pic>
      <p:sp>
        <p:nvSpPr>
          <p:cNvPr id="5" name="Содержимое 4"/>
          <p:cNvSpPr txBox="1">
            <a:spLocks/>
          </p:cNvSpPr>
          <p:nvPr/>
        </p:nvSpPr>
        <p:spPr>
          <a:xfrm>
            <a:off x="504203" y="228587"/>
            <a:ext cx="11220628" cy="736600"/>
          </a:xfrm>
          <a:prstGeom prst="rect">
            <a:avLst/>
          </a:prstGeom>
        </p:spPr>
        <p:txBody>
          <a:bodyPr>
            <a:noAutofit/>
          </a:bodyPr>
          <a:lstStyle/>
          <a:p>
            <a:pPr algn="ctr">
              <a:lnSpc>
                <a:spcPct val="120000"/>
              </a:lnSpc>
              <a:buFont typeface="Arial" panose="020B0604020202020204" pitchFamily="34" charset="0"/>
              <a:buNone/>
              <a:defRPr/>
            </a:pPr>
            <a:r>
              <a:rPr lang="ru-RU" sz="2800" b="1" dirty="0">
                <a:solidFill>
                  <a:prstClr val="white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БИБЛИОТЕКА СЗИУ </a:t>
            </a:r>
            <a:r>
              <a:rPr lang="ru-RU" sz="2800" b="1" dirty="0" err="1">
                <a:solidFill>
                  <a:prstClr val="white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РАНХиГС</a:t>
            </a:r>
            <a:endParaRPr lang="ru-RU" sz="2800" dirty="0">
              <a:solidFill>
                <a:prstClr val="white"/>
              </a:solidFill>
            </a:endParaRPr>
          </a:p>
        </p:txBody>
      </p:sp>
      <p:pic>
        <p:nvPicPr>
          <p:cNvPr id="21" name="Рисунок 20" descr="красная полоса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flipV="1">
            <a:off x="0" y="6064370"/>
            <a:ext cx="12192000" cy="793630"/>
          </a:xfrm>
          <a:prstGeom prst="rect">
            <a:avLst/>
          </a:prstGeom>
        </p:spPr>
      </p:pic>
      <p:sp>
        <p:nvSpPr>
          <p:cNvPr id="22" name="Содержимое 4"/>
          <p:cNvSpPr txBox="1">
            <a:spLocks/>
          </p:cNvSpPr>
          <p:nvPr/>
        </p:nvSpPr>
        <p:spPr>
          <a:xfrm>
            <a:off x="2680421" y="6121400"/>
            <a:ext cx="6549847" cy="736600"/>
          </a:xfrm>
          <a:prstGeom prst="rect">
            <a:avLst/>
          </a:prstGeom>
        </p:spPr>
        <p:txBody>
          <a:bodyPr>
            <a:noAutofit/>
          </a:bodyPr>
          <a:lstStyle/>
          <a:p>
            <a:pPr algn="ctr">
              <a:lnSpc>
                <a:spcPct val="120000"/>
              </a:lnSpc>
              <a:buFont typeface="Arial" panose="020B0604020202020204" pitchFamily="34" charset="0"/>
              <a:buNone/>
              <a:defRPr/>
            </a:pPr>
            <a:r>
              <a:rPr lang="en-US" sz="2800" b="1" dirty="0">
                <a:solidFill>
                  <a:prstClr val="white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" pitchFamily="2" charset="2"/>
              </a:rPr>
              <a:t>www.nwipa.ru</a:t>
            </a:r>
            <a:endParaRPr lang="ru-RU" sz="2800" dirty="0">
              <a:solidFill>
                <a:prstClr val="white"/>
              </a:solidFill>
            </a:endParaRPr>
          </a:p>
        </p:txBody>
      </p:sp>
      <p:pic>
        <p:nvPicPr>
          <p:cNvPr id="23" name="Рисунок 22" descr="сайт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40212" y="1095396"/>
            <a:ext cx="5623996" cy="4951562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6400810" y="1015998"/>
            <a:ext cx="5435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/>
              <a:t>График посещения библиотеки студентами ФСТ</a:t>
            </a:r>
            <a:br>
              <a:rPr lang="ru-RU" b="1" dirty="0"/>
            </a:br>
            <a:r>
              <a:rPr lang="ru-RU" b="1" dirty="0"/>
              <a:t>(для записи студентов 1 курса в библиотеку)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7641761" y="6101162"/>
            <a:ext cx="455023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>
                <a:solidFill>
                  <a:schemeClr val="bg1"/>
                </a:solidFill>
              </a:rPr>
              <a:t>При себе иметь паспорт и студенческий билет!!!</a:t>
            </a:r>
          </a:p>
        </p:txBody>
      </p:sp>
      <p:graphicFrame>
        <p:nvGraphicFramePr>
          <p:cNvPr id="6" name="Таблица 5">
            <a:extLst>
              <a:ext uri="{FF2B5EF4-FFF2-40B4-BE49-F238E27FC236}">
                <a16:creationId xmlns:a16="http://schemas.microsoft.com/office/drawing/2014/main" id="{7186B5B2-47A2-464C-A04A-B3B776BEF08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60517347"/>
              </p:ext>
            </p:extLst>
          </p:nvPr>
        </p:nvGraphicFramePr>
        <p:xfrm>
          <a:off x="6095999" y="1662329"/>
          <a:ext cx="5971309" cy="4283501"/>
        </p:xfrm>
        <a:graphic>
          <a:graphicData uri="http://schemas.openxmlformats.org/drawingml/2006/table">
            <a:tbl>
              <a:tblPr firstRow="1" firstCol="1" bandRow="1">
                <a:tableStyleId>{21E4AEA4-8DFA-4A89-87EB-49C32662AFE0}</a:tableStyleId>
              </a:tblPr>
              <a:tblGrid>
                <a:gridCol w="1321900">
                  <a:extLst>
                    <a:ext uri="{9D8B030D-6E8A-4147-A177-3AD203B41FA5}">
                      <a16:colId xmlns:a16="http://schemas.microsoft.com/office/drawing/2014/main" val="2954849863"/>
                    </a:ext>
                  </a:extLst>
                </a:gridCol>
                <a:gridCol w="1365670">
                  <a:extLst>
                    <a:ext uri="{9D8B030D-6E8A-4147-A177-3AD203B41FA5}">
                      <a16:colId xmlns:a16="http://schemas.microsoft.com/office/drawing/2014/main" val="680197402"/>
                    </a:ext>
                  </a:extLst>
                </a:gridCol>
                <a:gridCol w="3283739">
                  <a:extLst>
                    <a:ext uri="{9D8B030D-6E8A-4147-A177-3AD203B41FA5}">
                      <a16:colId xmlns:a16="http://schemas.microsoft.com/office/drawing/2014/main" val="4071860335"/>
                    </a:ext>
                  </a:extLst>
                </a:gridCol>
              </a:tblGrid>
              <a:tr h="586931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Дата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Время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записи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Группа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extLst>
                  <a:ext uri="{0D108BD9-81ED-4DB2-BD59-A6C34878D82A}">
                    <a16:rowId xmlns:a16="http://schemas.microsoft.com/office/drawing/2014/main" val="868826504"/>
                  </a:ext>
                </a:extLst>
              </a:tr>
              <a:tr h="24643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02.09.2021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10.00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ПС-3-21-01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/>
                </a:tc>
                <a:extLst>
                  <a:ext uri="{0D108BD9-81ED-4DB2-BD59-A6C34878D82A}">
                    <a16:rowId xmlns:a16="http://schemas.microsoft.com/office/drawing/2014/main" val="428902068"/>
                  </a:ext>
                </a:extLst>
              </a:tr>
              <a:tr h="24643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02.09.2021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12.30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ПС-3-21-03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/>
                </a:tc>
                <a:extLst>
                  <a:ext uri="{0D108BD9-81ED-4DB2-BD59-A6C34878D82A}">
                    <a16:rowId xmlns:a16="http://schemas.microsoft.com/office/drawing/2014/main" val="1751088858"/>
                  </a:ext>
                </a:extLst>
              </a:tr>
              <a:tr h="24643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03.09.2021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10.00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РСО-3-21-01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/>
                </a:tc>
                <a:extLst>
                  <a:ext uri="{0D108BD9-81ED-4DB2-BD59-A6C34878D82A}">
                    <a16:rowId xmlns:a16="http://schemas.microsoft.com/office/drawing/2014/main" val="571562585"/>
                  </a:ext>
                </a:extLst>
              </a:tr>
              <a:tr h="24643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03.09.2021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12.30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РСО-3-21-03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/>
                </a:tc>
                <a:extLst>
                  <a:ext uri="{0D108BD9-81ED-4DB2-BD59-A6C34878D82A}">
                    <a16:rowId xmlns:a16="http://schemas.microsoft.com/office/drawing/2014/main" val="1124891030"/>
                  </a:ext>
                </a:extLst>
              </a:tr>
              <a:tr h="24643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08.09.2021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12.30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ЖУР-3-21-05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/>
                </a:tc>
                <a:extLst>
                  <a:ext uri="{0D108BD9-81ED-4DB2-BD59-A6C34878D82A}">
                    <a16:rowId xmlns:a16="http://schemas.microsoft.com/office/drawing/2014/main" val="1386477113"/>
                  </a:ext>
                </a:extLst>
              </a:tr>
              <a:tr h="24643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08.09.2021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10.00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ПС-3-21-02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/>
                </a:tc>
                <a:extLst>
                  <a:ext uri="{0D108BD9-81ED-4DB2-BD59-A6C34878D82A}">
                    <a16:rowId xmlns:a16="http://schemas.microsoft.com/office/drawing/2014/main" val="2217367676"/>
                  </a:ext>
                </a:extLst>
              </a:tr>
              <a:tr h="24643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09.09.2021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10.00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РСО-3-21-06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/>
                </a:tc>
                <a:extLst>
                  <a:ext uri="{0D108BD9-81ED-4DB2-BD59-A6C34878D82A}">
                    <a16:rowId xmlns:a16="http://schemas.microsoft.com/office/drawing/2014/main" val="383585094"/>
                  </a:ext>
                </a:extLst>
              </a:tr>
              <a:tr h="24643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10.09.2021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12.00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ЖУР-3-21-04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/>
                </a:tc>
                <a:extLst>
                  <a:ext uri="{0D108BD9-81ED-4DB2-BD59-A6C34878D82A}">
                    <a16:rowId xmlns:a16="http://schemas.microsoft.com/office/drawing/2014/main" val="192746321"/>
                  </a:ext>
                </a:extLst>
              </a:tr>
              <a:tr h="24643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10.09.2021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09.30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ЖУР-3-21-06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/>
                </a:tc>
                <a:extLst>
                  <a:ext uri="{0D108BD9-81ED-4DB2-BD59-A6C34878D82A}">
                    <a16:rowId xmlns:a16="http://schemas.microsoft.com/office/drawing/2014/main" val="3946386075"/>
                  </a:ext>
                </a:extLst>
              </a:tr>
              <a:tr h="24643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15.09.2021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10.00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ЖУР-3-21-01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/>
                </a:tc>
                <a:extLst>
                  <a:ext uri="{0D108BD9-81ED-4DB2-BD59-A6C34878D82A}">
                    <a16:rowId xmlns:a16="http://schemas.microsoft.com/office/drawing/2014/main" val="3681045670"/>
                  </a:ext>
                </a:extLst>
              </a:tr>
              <a:tr h="24643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15.09.2021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12.30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ЖУР-3-21-03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/>
                </a:tc>
                <a:extLst>
                  <a:ext uri="{0D108BD9-81ED-4DB2-BD59-A6C34878D82A}">
                    <a16:rowId xmlns:a16="http://schemas.microsoft.com/office/drawing/2014/main" val="1697478169"/>
                  </a:ext>
                </a:extLst>
              </a:tr>
              <a:tr h="24643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17.09.2021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10.00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РСО-3-21-06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/>
                </a:tc>
                <a:extLst>
                  <a:ext uri="{0D108BD9-81ED-4DB2-BD59-A6C34878D82A}">
                    <a16:rowId xmlns:a16="http://schemas.microsoft.com/office/drawing/2014/main" val="2598000973"/>
                  </a:ext>
                </a:extLst>
              </a:tr>
              <a:tr h="24643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21.09.2021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10.00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ЖУР-3-21-02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/>
                </a:tc>
                <a:extLst>
                  <a:ext uri="{0D108BD9-81ED-4DB2-BD59-A6C34878D82A}">
                    <a16:rowId xmlns:a16="http://schemas.microsoft.com/office/drawing/2014/main" val="1793801407"/>
                  </a:ext>
                </a:extLst>
              </a:tr>
              <a:tr h="24643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23.09.2021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10.00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РСО-3-21-04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/>
                </a:tc>
                <a:extLst>
                  <a:ext uri="{0D108BD9-81ED-4DB2-BD59-A6C34878D82A}">
                    <a16:rowId xmlns:a16="http://schemas.microsoft.com/office/drawing/2014/main" val="1743532316"/>
                  </a:ext>
                </a:extLst>
              </a:tr>
              <a:tr h="24643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23.09.2021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12.30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РСО-3-21-05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/>
                </a:tc>
                <a:extLst>
                  <a:ext uri="{0D108BD9-81ED-4DB2-BD59-A6C34878D82A}">
                    <a16:rowId xmlns:a16="http://schemas.microsoft.com/office/drawing/2014/main" val="236281456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2659996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0" y="257448"/>
            <a:ext cx="12192000" cy="7279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4291" tIns="32146" rIns="64291" bIns="32146">
            <a:spAutoFit/>
          </a:bodyPr>
          <a:lstStyle>
            <a:lvl1pPr eaLnBrk="0">
              <a:defRPr sz="4000">
                <a:solidFill>
                  <a:srgbClr val="FFFFFF"/>
                </a:solidFill>
                <a:latin typeface="Avenir Light" charset="0"/>
                <a:sym typeface="Avenir Light" charset="0"/>
              </a:defRPr>
            </a:lvl1pPr>
            <a:lvl2pPr marL="742950" indent="-285750" eaLnBrk="0">
              <a:defRPr sz="4000">
                <a:solidFill>
                  <a:srgbClr val="FFFFFF"/>
                </a:solidFill>
                <a:latin typeface="Avenir Light" charset="0"/>
                <a:sym typeface="Avenir Light" charset="0"/>
              </a:defRPr>
            </a:lvl2pPr>
            <a:lvl3pPr marL="1143000" indent="-228600" eaLnBrk="0">
              <a:defRPr sz="4000">
                <a:solidFill>
                  <a:srgbClr val="FFFFFF"/>
                </a:solidFill>
                <a:latin typeface="Avenir Light" charset="0"/>
                <a:sym typeface="Avenir Light" charset="0"/>
              </a:defRPr>
            </a:lvl3pPr>
            <a:lvl4pPr marL="1600200" indent="-228600" eaLnBrk="0">
              <a:defRPr sz="4000">
                <a:solidFill>
                  <a:srgbClr val="FFFFFF"/>
                </a:solidFill>
                <a:latin typeface="Avenir Light" charset="0"/>
                <a:sym typeface="Avenir Light" charset="0"/>
              </a:defRPr>
            </a:lvl4pPr>
            <a:lvl5pPr marL="2057400" indent="-228600" eaLnBrk="0">
              <a:defRPr sz="4000">
                <a:solidFill>
                  <a:srgbClr val="FFFFFF"/>
                </a:solidFill>
                <a:latin typeface="Avenir Light" charset="0"/>
                <a:sym typeface="Avenir Light" charset="0"/>
              </a:defRPr>
            </a:lvl5pPr>
            <a:lvl6pPr marL="2514600" indent="-228600" algn="ctr" defTabSz="582613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rgbClr val="FFFFFF"/>
                </a:solidFill>
                <a:latin typeface="Avenir Light" charset="0"/>
                <a:sym typeface="Avenir Light" charset="0"/>
              </a:defRPr>
            </a:lvl6pPr>
            <a:lvl7pPr marL="2971800" indent="-228600" algn="ctr" defTabSz="582613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rgbClr val="FFFFFF"/>
                </a:solidFill>
                <a:latin typeface="Avenir Light" charset="0"/>
                <a:sym typeface="Avenir Light" charset="0"/>
              </a:defRPr>
            </a:lvl7pPr>
            <a:lvl8pPr marL="3429000" indent="-228600" algn="ctr" defTabSz="582613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rgbClr val="FFFFFF"/>
                </a:solidFill>
                <a:latin typeface="Avenir Light" charset="0"/>
                <a:sym typeface="Avenir Light" charset="0"/>
              </a:defRPr>
            </a:lvl8pPr>
            <a:lvl9pPr marL="3886200" indent="-228600" algn="ctr" defTabSz="582613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rgbClr val="FFFFFF"/>
                </a:solidFill>
                <a:latin typeface="Avenir Light" charset="0"/>
                <a:sym typeface="Avenir Light" charset="0"/>
              </a:defRPr>
            </a:lvl9pPr>
          </a:lstStyle>
          <a:p>
            <a:pPr algn="ctr" eaLnBrk="1">
              <a:lnSpc>
                <a:spcPts val="5800"/>
              </a:lnSpc>
              <a:spcBef>
                <a:spcPct val="0"/>
              </a:spcBef>
            </a:pPr>
            <a:r>
              <a:rPr lang="ru-RU" altLang="ru-RU" sz="3200" b="1" i="1" dirty="0">
                <a:solidFill>
                  <a:srgbClr val="B54B1B"/>
                </a:solidFill>
                <a:latin typeface="HeliosCond" pitchFamily="50" charset="0"/>
              </a:rPr>
              <a:t>УПРАВЛЕНИЕ МЕЖДУНАРОДНОГО СОТРУДНИЧЕСТВА</a:t>
            </a:r>
            <a:endParaRPr lang="ru-RU" altLang="ru-RU" sz="3200" dirty="0">
              <a:solidFill>
                <a:srgbClr val="B54B1B"/>
              </a:solidFill>
              <a:effectLst>
                <a:outerShdw blurRad="63500" dist="38100" dir="5400000" algn="t" rotWithShape="0">
                  <a:prstClr val="black">
                    <a:alpha val="25000"/>
                  </a:prstClr>
                </a:outerShdw>
              </a:effectLst>
              <a:latin typeface="Calibri" panose="020F0502020204030204" pitchFamily="34" charset="0"/>
              <a:ea typeface="+mj-ea"/>
              <a:cs typeface="+mj-cs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904572" y="1794995"/>
            <a:ext cx="7753654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ctr">
              <a:buFont typeface="Wingdings" pitchFamily="2" charset="2"/>
              <a:buChar char="Ø"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Курирование иностранных студентов</a:t>
            </a:r>
          </a:p>
          <a:p>
            <a:pPr marL="285750" indent="-285750" algn="ctr">
              <a:buFont typeface="Wingdings" pitchFamily="2" charset="2"/>
              <a:buChar char="Ø"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Организация международной деятельности Института</a:t>
            </a:r>
          </a:p>
          <a:p>
            <a:pPr marL="285750" indent="-285750" algn="ctr">
              <a:buFont typeface="Wingdings" pitchFamily="2" charset="2"/>
              <a:buChar char="Ø"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Реализация международных и образовательных проектов</a:t>
            </a:r>
          </a:p>
          <a:p>
            <a:pPr marL="285750" indent="-285750" algn="ctr">
              <a:buFont typeface="Wingdings" pitchFamily="2" charset="2"/>
              <a:buChar char="Ø"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Взаимодействие с консульствами и иностранными представительствами 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ctr">
              <a:buFont typeface="Wingdings" pitchFamily="2" charset="2"/>
              <a:buChar char="Ø"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Визовая и миграционная поддержка иностранных студентов</a:t>
            </a:r>
          </a:p>
        </p:txBody>
      </p:sp>
      <p:pic>
        <p:nvPicPr>
          <p:cNvPr id="19458" name="Picture 2" descr="Картинки по запросу КОУЧ ПНГ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43974" y="2999179"/>
            <a:ext cx="2838677" cy="27606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3040418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19200" y="-24063"/>
            <a:ext cx="10972800" cy="1143000"/>
          </a:xfrm>
        </p:spPr>
        <p:txBody>
          <a:bodyPr>
            <a:normAutofit/>
          </a:bodyPr>
          <a:lstStyle/>
          <a:p>
            <a:r>
              <a:rPr lang="ru-RU" sz="4000" b="1" i="1" dirty="0">
                <a:solidFill>
                  <a:srgbClr val="B54B1B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ЗАМЕСТИТЕЛИ ДЕКАНА</a:t>
            </a:r>
            <a:endParaRPr lang="ru-RU" sz="4000" dirty="0">
              <a:solidFill>
                <a:srgbClr val="B54B1B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2850045" y="1249238"/>
            <a:ext cx="7292331" cy="2434084"/>
          </a:xfrm>
        </p:spPr>
        <p:txBody>
          <a:bodyPr>
            <a:normAutofit fontScale="92500" lnSpcReduction="20000"/>
          </a:bodyPr>
          <a:lstStyle/>
          <a:p>
            <a:pPr marL="0" indent="0" algn="ctr">
              <a:buNone/>
            </a:pPr>
            <a:r>
              <a:rPr lang="ru-RU" sz="28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Заместитель декана</a:t>
            </a:r>
          </a:p>
          <a:p>
            <a:pPr marL="0" indent="0" algn="ctr">
              <a:buNone/>
            </a:pP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ШУБИНА Ирина Витальевна</a:t>
            </a:r>
          </a:p>
          <a:p>
            <a:pPr marL="0" indent="0" algn="ctr">
              <a:buNone/>
            </a:pP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тел.: 335-94-94 (доб. 2220)</a:t>
            </a:r>
          </a:p>
          <a:p>
            <a:pPr marL="0" indent="0" algn="ctr">
              <a:buNone/>
            </a:pP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e-mail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shubina-iv@ranepa.ru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0" indent="0" algn="ctr">
              <a:buNone/>
            </a:pP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каб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40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</a:p>
          <a:p>
            <a:pPr marL="0" indent="0" algn="ctr">
              <a:buNone/>
            </a:pPr>
            <a:r>
              <a:rPr lang="ru-RU" sz="2800" dirty="0"/>
              <a:t>  </a:t>
            </a:r>
          </a:p>
        </p:txBody>
      </p:sp>
      <p:pic>
        <p:nvPicPr>
          <p:cNvPr id="8" name="Picture 4" descr="http://fst-sziu.ru/wp-content/uploads/2014/11/kiselev7.png">
            <a:extLst>
              <a:ext uri="{FF2B5EF4-FFF2-40B4-BE49-F238E27FC236}">
                <a16:creationId xmlns:a16="http://schemas.microsoft.com/office/drawing/2014/main" id="{D3A16535-67A4-4013-9C39-799A3DC2CA9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51364" y="2742177"/>
            <a:ext cx="3255790" cy="39391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Объект 5">
            <a:extLst>
              <a:ext uri="{FF2B5EF4-FFF2-40B4-BE49-F238E27FC236}">
                <a16:creationId xmlns:a16="http://schemas.microsoft.com/office/drawing/2014/main" id="{199F533E-38C3-4C7A-8BB6-FC62F22ADE98}"/>
              </a:ext>
            </a:extLst>
          </p:cNvPr>
          <p:cNvSpPr txBox="1">
            <a:spLocks/>
          </p:cNvSpPr>
          <p:nvPr/>
        </p:nvSpPr>
        <p:spPr>
          <a:xfrm>
            <a:off x="2640563" y="3922269"/>
            <a:ext cx="7292331" cy="275903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Заместитель декана по международным вопросам директор программы 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Liberal Arts</a:t>
            </a:r>
            <a:endParaRPr lang="ru-RU" sz="2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ru-RU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КИСЕЛЁВ Владимир Николаевич</a:t>
            </a:r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тел.: 335-67-34 (доб. 2222)</a:t>
            </a:r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e-mail</a:t>
            </a:r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  <a:hlinkClick r:id="rId4"/>
              </a:rPr>
              <a:t>kiselev-vn@ranepa.ru</a:t>
            </a:r>
            <a:endParaRPr lang="en-US" sz="2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ru-RU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каб</a:t>
            </a:r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40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  <a:endParaRPr lang="ru-RU" sz="2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5785" y="323244"/>
            <a:ext cx="2721978" cy="37081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77383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915991"/>
          </a:xfrm>
        </p:spPr>
        <p:txBody>
          <a:bodyPr>
            <a:normAutofit/>
          </a:bodyPr>
          <a:lstStyle/>
          <a:p>
            <a:r>
              <a:rPr lang="ru-RU" sz="4000" b="1" i="1" dirty="0">
                <a:solidFill>
                  <a:srgbClr val="B54B1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ИНОСТРАННЫМ ГРАЖДАНАМ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09600" y="1190629"/>
            <a:ext cx="10972800" cy="1030057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иностранцы должны быть поставлены на миграционный учет по месту пребывания не позднее 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7 дней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после прибытия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1436915" y="2332582"/>
            <a:ext cx="9144000" cy="3785652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Куратор от факультета - заместитель декана по международным вопросам </a:t>
            </a:r>
          </a:p>
          <a:p>
            <a:pPr algn="ctr"/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КИСЕЛЕВ Владимир Николаевич</a:t>
            </a:r>
          </a:p>
          <a:p>
            <a:pPr algn="ctr"/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Заведующий сектором по работе с иностранными студентами – </a:t>
            </a:r>
            <a:b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ТЮШЕВ Андрей Валентинович</a:t>
            </a:r>
          </a:p>
          <a:p>
            <a:pPr marL="342900" indent="-342900" algn="ctr">
              <a:buFont typeface="Arial" panose="020B0604020202020204" pitchFamily="34" charset="0"/>
              <a:buChar char="•"/>
            </a:pPr>
            <a:endParaRPr lang="ru-RU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Средний проспект В.О., д. 57/43,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каб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302 </a:t>
            </a:r>
            <a:b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Телефон: (812) 323-50-92, 335-94-94 (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доб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1294, 1324)</a:t>
            </a:r>
          </a:p>
          <a:p>
            <a:pPr algn="ctr"/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E-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mail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 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tyushev-av@ranepa.ru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ums-sziu@ranepa.ru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ctr"/>
            <a:endParaRPr lang="en-US" sz="2000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Часы приема: с понедельника по пятницу 9:00 – 16:00</a:t>
            </a:r>
            <a:b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Суббота и воскресенье – выходные дни</a:t>
            </a:r>
          </a:p>
        </p:txBody>
      </p:sp>
    </p:spTree>
    <p:extLst>
      <p:ext uri="{BB962C8B-B14F-4D97-AF65-F5344CB8AC3E}">
        <p14:creationId xmlns:p14="http://schemas.microsoft.com/office/powerpoint/2010/main" val="166181221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2" name="TextBox 4"/>
          <p:cNvSpPr txBox="1">
            <a:spLocks noChangeArrowheads="1"/>
          </p:cNvSpPr>
          <p:nvPr/>
        </p:nvSpPr>
        <p:spPr bwMode="auto">
          <a:xfrm>
            <a:off x="664697" y="404665"/>
            <a:ext cx="10945216" cy="7429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4291" tIns="32146" rIns="64291" bIns="32146">
            <a:spAutoFit/>
          </a:bodyPr>
          <a:lstStyle>
            <a:lvl1pPr eaLnBrk="0">
              <a:defRPr sz="4000">
                <a:solidFill>
                  <a:srgbClr val="FFFFFF"/>
                </a:solidFill>
                <a:latin typeface="Avenir Light" charset="0"/>
                <a:sym typeface="Avenir Light" charset="0"/>
              </a:defRPr>
            </a:lvl1pPr>
            <a:lvl2pPr marL="742950" indent="-285750" eaLnBrk="0">
              <a:defRPr sz="4000">
                <a:solidFill>
                  <a:srgbClr val="FFFFFF"/>
                </a:solidFill>
                <a:latin typeface="Avenir Light" charset="0"/>
                <a:sym typeface="Avenir Light" charset="0"/>
              </a:defRPr>
            </a:lvl2pPr>
            <a:lvl3pPr marL="1143000" indent="-228600" eaLnBrk="0">
              <a:defRPr sz="4000">
                <a:solidFill>
                  <a:srgbClr val="FFFFFF"/>
                </a:solidFill>
                <a:latin typeface="Avenir Light" charset="0"/>
                <a:sym typeface="Avenir Light" charset="0"/>
              </a:defRPr>
            </a:lvl3pPr>
            <a:lvl4pPr marL="1600200" indent="-228600" eaLnBrk="0">
              <a:defRPr sz="4000">
                <a:solidFill>
                  <a:srgbClr val="FFFFFF"/>
                </a:solidFill>
                <a:latin typeface="Avenir Light" charset="0"/>
                <a:sym typeface="Avenir Light" charset="0"/>
              </a:defRPr>
            </a:lvl4pPr>
            <a:lvl5pPr marL="2057400" indent="-228600" eaLnBrk="0">
              <a:defRPr sz="4000">
                <a:solidFill>
                  <a:srgbClr val="FFFFFF"/>
                </a:solidFill>
                <a:latin typeface="Avenir Light" charset="0"/>
                <a:sym typeface="Avenir Light" charset="0"/>
              </a:defRPr>
            </a:lvl5pPr>
            <a:lvl6pPr marL="2514600" indent="-228600" algn="ctr" defTabSz="582613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rgbClr val="FFFFFF"/>
                </a:solidFill>
                <a:latin typeface="Avenir Light" charset="0"/>
                <a:sym typeface="Avenir Light" charset="0"/>
              </a:defRPr>
            </a:lvl6pPr>
            <a:lvl7pPr marL="2971800" indent="-228600" algn="ctr" defTabSz="582613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rgbClr val="FFFFFF"/>
                </a:solidFill>
                <a:latin typeface="Avenir Light" charset="0"/>
                <a:sym typeface="Avenir Light" charset="0"/>
              </a:defRPr>
            </a:lvl7pPr>
            <a:lvl8pPr marL="3429000" indent="-228600" algn="ctr" defTabSz="582613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rgbClr val="FFFFFF"/>
                </a:solidFill>
                <a:latin typeface="Avenir Light" charset="0"/>
                <a:sym typeface="Avenir Light" charset="0"/>
              </a:defRPr>
            </a:lvl8pPr>
            <a:lvl9pPr marL="3886200" indent="-228600" algn="ctr" defTabSz="582613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rgbClr val="FFFFFF"/>
                </a:solidFill>
                <a:latin typeface="Avenir Light" charset="0"/>
                <a:sym typeface="Avenir Light" charset="0"/>
              </a:defRPr>
            </a:lvl9pPr>
          </a:lstStyle>
          <a:p>
            <a:pPr algn="ctr" eaLnBrk="1">
              <a:lnSpc>
                <a:spcPts val="5800"/>
              </a:lnSpc>
              <a:spcBef>
                <a:spcPct val="0"/>
              </a:spcBef>
            </a:pPr>
            <a:r>
              <a:rPr lang="ru-RU" altLang="ru-RU" b="1" i="1" dirty="0">
                <a:solidFill>
                  <a:srgbClr val="B54B1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ВОЕННО-УЧЁТНЫЙ СТОЛ</a:t>
            </a:r>
            <a:endParaRPr lang="ru-RU" altLang="ru-RU" dirty="0">
              <a:solidFill>
                <a:srgbClr val="B54B1B"/>
              </a:solidFill>
              <a:effectLst>
                <a:outerShdw blurRad="63500" dist="38100" dir="5400000" algn="t" rotWithShape="0">
                  <a:prstClr val="black">
                    <a:alpha val="25000"/>
                  </a:prstClr>
                </a:outerShdw>
              </a:effectLst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</p:txBody>
      </p:sp>
      <p:sp>
        <p:nvSpPr>
          <p:cNvPr id="37893" name="TextBox 5"/>
          <p:cNvSpPr txBox="1">
            <a:spLocks noChangeArrowheads="1"/>
          </p:cNvSpPr>
          <p:nvPr/>
        </p:nvSpPr>
        <p:spPr bwMode="auto">
          <a:xfrm>
            <a:off x="1674316" y="1328317"/>
            <a:ext cx="9935597" cy="215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4291" tIns="32146" rIns="64291" bIns="32146">
            <a:spAutoFit/>
          </a:bodyPr>
          <a:lstStyle>
            <a:lvl1pPr eaLnBrk="0">
              <a:defRPr sz="4000">
                <a:solidFill>
                  <a:srgbClr val="FFFFFF"/>
                </a:solidFill>
                <a:latin typeface="Avenir Light" charset="0"/>
                <a:sym typeface="Avenir Light" charset="0"/>
              </a:defRPr>
            </a:lvl1pPr>
            <a:lvl2pPr marL="742950" indent="-285750" eaLnBrk="0">
              <a:defRPr sz="4000">
                <a:solidFill>
                  <a:srgbClr val="FFFFFF"/>
                </a:solidFill>
                <a:latin typeface="Avenir Light" charset="0"/>
                <a:sym typeface="Avenir Light" charset="0"/>
              </a:defRPr>
            </a:lvl2pPr>
            <a:lvl3pPr marL="1143000" indent="-228600" eaLnBrk="0">
              <a:defRPr sz="4000">
                <a:solidFill>
                  <a:srgbClr val="FFFFFF"/>
                </a:solidFill>
                <a:latin typeface="Avenir Light" charset="0"/>
                <a:sym typeface="Avenir Light" charset="0"/>
              </a:defRPr>
            </a:lvl3pPr>
            <a:lvl4pPr marL="1600200" indent="-228600" eaLnBrk="0">
              <a:defRPr sz="4000">
                <a:solidFill>
                  <a:srgbClr val="FFFFFF"/>
                </a:solidFill>
                <a:latin typeface="Avenir Light" charset="0"/>
                <a:sym typeface="Avenir Light" charset="0"/>
              </a:defRPr>
            </a:lvl4pPr>
            <a:lvl5pPr marL="2057400" indent="-228600" eaLnBrk="0">
              <a:defRPr sz="4000">
                <a:solidFill>
                  <a:srgbClr val="FFFFFF"/>
                </a:solidFill>
                <a:latin typeface="Avenir Light" charset="0"/>
                <a:sym typeface="Avenir Light" charset="0"/>
              </a:defRPr>
            </a:lvl5pPr>
            <a:lvl6pPr marL="2514600" indent="-228600" algn="ctr" defTabSz="582613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rgbClr val="FFFFFF"/>
                </a:solidFill>
                <a:latin typeface="Avenir Light" charset="0"/>
                <a:sym typeface="Avenir Light" charset="0"/>
              </a:defRPr>
            </a:lvl6pPr>
            <a:lvl7pPr marL="2971800" indent="-228600" algn="ctr" defTabSz="582613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rgbClr val="FFFFFF"/>
                </a:solidFill>
                <a:latin typeface="Avenir Light" charset="0"/>
                <a:sym typeface="Avenir Light" charset="0"/>
              </a:defRPr>
            </a:lvl7pPr>
            <a:lvl8pPr marL="3429000" indent="-228600" algn="ctr" defTabSz="582613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rgbClr val="FFFFFF"/>
                </a:solidFill>
                <a:latin typeface="Avenir Light" charset="0"/>
                <a:sym typeface="Avenir Light" charset="0"/>
              </a:defRPr>
            </a:lvl8pPr>
            <a:lvl9pPr marL="3886200" indent="-228600" algn="ctr" defTabSz="582613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rgbClr val="FFFFFF"/>
                </a:solidFill>
                <a:latin typeface="Avenir Light" charset="0"/>
                <a:sym typeface="Avenir Light" charset="0"/>
              </a:defRPr>
            </a:lvl9pPr>
          </a:lstStyle>
          <a:p>
            <a:pPr algn="ctr" eaLnBrk="1"/>
            <a:endParaRPr lang="ru-RU" altLang="ru-RU" sz="36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1"/>
            <a:r>
              <a:rPr lang="ru-RU" altLang="ru-RU" sz="3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Ирина Михайловна Удалова</a:t>
            </a:r>
            <a:r>
              <a:rPr lang="ru-RU" altLang="ru-RU"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ctr" eaLnBrk="1"/>
            <a:r>
              <a:rPr lang="ru-RU" altLang="ru-RU"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Средний </a:t>
            </a:r>
            <a:r>
              <a:rPr lang="ru-RU" altLang="ru-RU" sz="3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</a:t>
            </a:r>
            <a:r>
              <a:rPr lang="en-US" altLang="ru-RU"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ru-RU" altLang="ru-RU"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</a:t>
            </a:r>
            <a:r>
              <a:rPr lang="en-US" altLang="ru-RU"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ru-RU" altLang="ru-RU"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r>
              <a:rPr lang="en-US" altLang="ru-RU"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ru-RU" altLang="ru-RU"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д. 57,  </a:t>
            </a:r>
            <a:r>
              <a:rPr lang="ru-RU" altLang="ru-RU" sz="3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каб</a:t>
            </a:r>
            <a:r>
              <a:rPr lang="ru-RU" altLang="ru-RU"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329</a:t>
            </a:r>
            <a:r>
              <a:rPr lang="ru-RU" altLang="ru-RU" sz="28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altLang="ru-RU" sz="28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altLang="ru-RU" sz="2800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098" name="Picture 2" descr="C:\Users\baranovaDA\Pictures\0_5f6f3_d8d64740_orig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837" y="1810092"/>
            <a:ext cx="1917020" cy="36457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5"/>
          <p:cNvSpPr txBox="1">
            <a:spLocks noChangeArrowheads="1"/>
          </p:cNvSpPr>
          <p:nvPr/>
        </p:nvSpPr>
        <p:spPr bwMode="auto">
          <a:xfrm>
            <a:off x="2330569" y="3486117"/>
            <a:ext cx="8843367" cy="22193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4291" tIns="32146" rIns="64291" bIns="32146">
            <a:spAutoFit/>
          </a:bodyPr>
          <a:lstStyle>
            <a:lvl1pPr eaLnBrk="0">
              <a:defRPr sz="4000">
                <a:solidFill>
                  <a:srgbClr val="FFFFFF"/>
                </a:solidFill>
                <a:latin typeface="Avenir Light" charset="0"/>
                <a:sym typeface="Avenir Light" charset="0"/>
              </a:defRPr>
            </a:lvl1pPr>
            <a:lvl2pPr marL="742950" indent="-285750" eaLnBrk="0">
              <a:defRPr sz="4000">
                <a:solidFill>
                  <a:srgbClr val="FFFFFF"/>
                </a:solidFill>
                <a:latin typeface="Avenir Light" charset="0"/>
                <a:sym typeface="Avenir Light" charset="0"/>
              </a:defRPr>
            </a:lvl2pPr>
            <a:lvl3pPr marL="1143000" indent="-228600" eaLnBrk="0">
              <a:defRPr sz="4000">
                <a:solidFill>
                  <a:srgbClr val="FFFFFF"/>
                </a:solidFill>
                <a:latin typeface="Avenir Light" charset="0"/>
                <a:sym typeface="Avenir Light" charset="0"/>
              </a:defRPr>
            </a:lvl3pPr>
            <a:lvl4pPr marL="1600200" indent="-228600" eaLnBrk="0">
              <a:defRPr sz="4000">
                <a:solidFill>
                  <a:srgbClr val="FFFFFF"/>
                </a:solidFill>
                <a:latin typeface="Avenir Light" charset="0"/>
                <a:sym typeface="Avenir Light" charset="0"/>
              </a:defRPr>
            </a:lvl4pPr>
            <a:lvl5pPr marL="2057400" indent="-228600" eaLnBrk="0">
              <a:defRPr sz="4000">
                <a:solidFill>
                  <a:srgbClr val="FFFFFF"/>
                </a:solidFill>
                <a:latin typeface="Avenir Light" charset="0"/>
                <a:sym typeface="Avenir Light" charset="0"/>
              </a:defRPr>
            </a:lvl5pPr>
            <a:lvl6pPr marL="2514600" indent="-228600" algn="ctr" defTabSz="582613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rgbClr val="FFFFFF"/>
                </a:solidFill>
                <a:latin typeface="Avenir Light" charset="0"/>
                <a:sym typeface="Avenir Light" charset="0"/>
              </a:defRPr>
            </a:lvl6pPr>
            <a:lvl7pPr marL="2971800" indent="-228600" algn="ctr" defTabSz="582613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rgbClr val="FFFFFF"/>
                </a:solidFill>
                <a:latin typeface="Avenir Light" charset="0"/>
                <a:sym typeface="Avenir Light" charset="0"/>
              </a:defRPr>
            </a:lvl7pPr>
            <a:lvl8pPr marL="3429000" indent="-228600" algn="ctr" defTabSz="582613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rgbClr val="FFFFFF"/>
                </a:solidFill>
                <a:latin typeface="Avenir Light" charset="0"/>
                <a:sym typeface="Avenir Light" charset="0"/>
              </a:defRPr>
            </a:lvl8pPr>
            <a:lvl9pPr marL="3886200" indent="-228600" algn="ctr" defTabSz="582613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rgbClr val="FFFFFF"/>
                </a:solidFill>
                <a:latin typeface="Avenir Light" charset="0"/>
                <a:sym typeface="Avenir Light" charset="0"/>
              </a:defRPr>
            </a:lvl9pPr>
          </a:lstStyle>
          <a:p>
            <a:pPr algn="ctr" eaLnBrk="1"/>
            <a:r>
              <a:rPr lang="ru-RU" altLang="ru-RU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Приемные часы:</a:t>
            </a:r>
          </a:p>
          <a:p>
            <a:pPr algn="ctr" eaLnBrk="1"/>
            <a:r>
              <a:rPr lang="ru-RU" altLang="ru-RU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пн</a:t>
            </a:r>
            <a:r>
              <a:rPr lang="ru-RU" alt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altLang="ru-RU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вт</a:t>
            </a:r>
            <a:r>
              <a:rPr lang="ru-RU" alt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altLang="ru-RU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чт</a:t>
            </a:r>
            <a:r>
              <a:rPr lang="ru-RU" alt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 14.00 до 17.30</a:t>
            </a:r>
          </a:p>
          <a:p>
            <a:pPr algn="ctr" eaLnBrk="1"/>
            <a:endParaRPr lang="ru-RU" altLang="ru-RU" sz="2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1"/>
            <a:r>
              <a:rPr lang="ru-RU" altLang="ru-RU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 собой иметь:</a:t>
            </a:r>
          </a:p>
          <a:p>
            <a:pPr algn="ctr" eaLnBrk="1"/>
            <a:r>
              <a:rPr lang="ru-RU" alt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паспорт, приписное свидетельство или военный билет</a:t>
            </a:r>
          </a:p>
        </p:txBody>
      </p:sp>
    </p:spTree>
    <p:extLst>
      <p:ext uri="{BB962C8B-B14F-4D97-AF65-F5344CB8AC3E}">
        <p14:creationId xmlns:p14="http://schemas.microsoft.com/office/powerpoint/2010/main" val="1478814233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000" b="1" i="1" dirty="0">
                <a:solidFill>
                  <a:srgbClr val="B54B1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ВЫЕЗДНЫЕ КУРСЫ </a:t>
            </a:r>
            <a:r>
              <a:rPr lang="ru-RU" sz="4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en-US" sz="4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STUDY WEEKS</a:t>
            </a:r>
            <a:r>
              <a:rPr lang="ru-RU" sz="4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endParaRPr lang="en-US" sz="40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1" name="Рисунок 20"/>
          <p:cNvPicPr>
            <a:picLocks noGrp="1" noChangeAspect="1"/>
          </p:cNvPicPr>
          <p:nvPr>
            <p:ph type="pic" sz="quarter" idx="1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6726" y="1831358"/>
            <a:ext cx="2672338" cy="4008508"/>
          </a:xfrm>
        </p:spPr>
      </p:pic>
      <p:pic>
        <p:nvPicPr>
          <p:cNvPr id="24" name="Рисунок 23"/>
          <p:cNvPicPr>
            <a:picLocks noGrp="1" noChangeAspect="1"/>
          </p:cNvPicPr>
          <p:nvPr>
            <p:ph type="pic" sz="quarter" idx="12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71" r="5771"/>
          <a:stretch>
            <a:fillRect/>
          </a:stretch>
        </p:blipFill>
        <p:spPr/>
      </p:pic>
      <p:pic>
        <p:nvPicPr>
          <p:cNvPr id="26" name="Рисунок 25"/>
          <p:cNvPicPr>
            <a:picLocks noGrp="1" noChangeAspect="1"/>
          </p:cNvPicPr>
          <p:nvPr>
            <p:ph type="pic" sz="quarter" idx="13"/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1150" y="3726370"/>
            <a:ext cx="3179617" cy="2110551"/>
          </a:xfrm>
        </p:spPr>
      </p:pic>
      <p:pic>
        <p:nvPicPr>
          <p:cNvPr id="27" name="Рисунок 26"/>
          <p:cNvPicPr>
            <a:picLocks noGrp="1" noChangeAspect="1"/>
          </p:cNvPicPr>
          <p:nvPr>
            <p:ph type="pic" sz="quarter" idx="14"/>
          </p:nvPr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65" t="19226" r="2197" b="23476"/>
          <a:stretch/>
        </p:blipFill>
        <p:spPr>
          <a:xfrm>
            <a:off x="6658616" y="1834225"/>
            <a:ext cx="4646279" cy="1849295"/>
          </a:xfrm>
        </p:spPr>
      </p:pic>
      <p:pic>
        <p:nvPicPr>
          <p:cNvPr id="30" name="Рисунок 29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" r="1447" b="1574"/>
          <a:stretch/>
        </p:blipFill>
        <p:spPr>
          <a:xfrm>
            <a:off x="3769288" y="3980198"/>
            <a:ext cx="2788675" cy="1856723"/>
          </a:xfrm>
          <a:prstGeom prst="rect">
            <a:avLst/>
          </a:prstGeom>
          <a:pattFill prst="pct5">
            <a:fgClr>
              <a:schemeClr val="tx1">
                <a:lumMod val="50000"/>
              </a:schemeClr>
            </a:fgClr>
            <a:bgClr>
              <a:schemeClr val="bg1">
                <a:lumMod val="95000"/>
              </a:schemeClr>
            </a:bgClr>
          </a:pattFill>
        </p:spPr>
      </p:pic>
      <p:pic>
        <p:nvPicPr>
          <p:cNvPr id="31" name="Рисунок 30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92385" y="3726182"/>
            <a:ext cx="1407159" cy="2110738"/>
          </a:xfrm>
          <a:prstGeom prst="rect">
            <a:avLst/>
          </a:prstGeom>
          <a:pattFill prst="pct5">
            <a:fgClr>
              <a:schemeClr val="tx1">
                <a:lumMod val="50000"/>
              </a:schemeClr>
            </a:fgClr>
            <a:bgClr>
              <a:schemeClr val="bg1">
                <a:lumMod val="95000"/>
              </a:schemeClr>
            </a:bgClr>
          </a:pattFill>
        </p:spPr>
      </p:pic>
    </p:spTree>
    <p:extLst>
      <p:ext uri="{BB962C8B-B14F-4D97-AF65-F5344CB8AC3E}">
        <p14:creationId xmlns:p14="http://schemas.microsoft.com/office/powerpoint/2010/main" val="2157876404"/>
      </p:ext>
    </p:extLst>
  </p:cSld>
  <p:clrMapOvr>
    <a:masterClrMapping/>
  </p:clrMapOvr>
  <p:transition spd="slow">
    <p:push/>
  </p:transition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000" b="1" i="1" dirty="0">
                <a:solidFill>
                  <a:srgbClr val="B54B1B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В ИНСТИТУТЕ ЗАПРЕЩАЕТСЯ</a:t>
            </a:r>
            <a:endParaRPr lang="ru-RU" sz="4000" dirty="0">
              <a:solidFill>
                <a:srgbClr val="B54B1B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09600" y="1600202"/>
            <a:ext cx="10827657" cy="4916711"/>
          </a:xfrm>
        </p:spPr>
        <p:txBody>
          <a:bodyPr>
            <a:noAutofit/>
          </a:bodyPr>
          <a:lstStyle/>
          <a:p>
            <a:pPr algn="just">
              <a:buFont typeface="Wingdings" pitchFamily="2" charset="2"/>
              <a:buChar char="Ø"/>
            </a:pPr>
            <a:r>
              <a:rPr lang="ru-RU" alt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Находиться в аудиториях и других помещениях Института в верхней одежде </a:t>
            </a:r>
          </a:p>
          <a:p>
            <a:pPr marL="0" indent="0" algn="just">
              <a:buNone/>
            </a:pPr>
            <a:endParaRPr lang="ru-RU" altLang="ru-RU" sz="105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buFont typeface="Wingdings" pitchFamily="2" charset="2"/>
              <a:buChar char="Ø"/>
            </a:pPr>
            <a:r>
              <a:rPr lang="ru-RU" alt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Курение на территориях и в помещениях института</a:t>
            </a:r>
          </a:p>
          <a:p>
            <a:pPr marL="0" indent="0" algn="just">
              <a:buNone/>
            </a:pPr>
            <a:endParaRPr lang="ru-RU" altLang="ru-RU" sz="1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buFont typeface="Wingdings" pitchFamily="2" charset="2"/>
              <a:buChar char="Ø"/>
            </a:pPr>
            <a:r>
              <a:rPr lang="ru-RU" alt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Находиться в зданиях и общежитиях Института в состоянии алкогольного, наркотического и токсического опьянения, приносить и употреблять алкогольные напитки и наркотические вещества</a:t>
            </a:r>
          </a:p>
          <a:p>
            <a:pPr algn="just">
              <a:buFont typeface="Wingdings" pitchFamily="2" charset="2"/>
              <a:buChar char="Ø"/>
            </a:pPr>
            <a:endParaRPr lang="ru-RU" altLang="ru-RU" sz="1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buFont typeface="Wingdings" pitchFamily="2" charset="2"/>
              <a:buChar char="Ø"/>
            </a:pPr>
            <a:r>
              <a:rPr lang="ru-RU" alt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Осуществлять продажу и хранение запрещенных препаратов, наркотических средств и алкоголя </a:t>
            </a:r>
          </a:p>
          <a:p>
            <a:pPr algn="just">
              <a:buFont typeface="Wingdings" pitchFamily="2" charset="2"/>
              <a:buChar char="Ø"/>
            </a:pPr>
            <a:endParaRPr lang="ru-RU" altLang="ru-RU" sz="1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buFont typeface="Wingdings" pitchFamily="2" charset="2"/>
              <a:buChar char="Ø"/>
            </a:pPr>
            <a:r>
              <a:rPr lang="ru-RU" alt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Передавать студенческий билет, зачетную книжку и электронный пропуск другим лицам </a:t>
            </a:r>
          </a:p>
        </p:txBody>
      </p:sp>
    </p:spTree>
    <p:extLst>
      <p:ext uri="{BB962C8B-B14F-4D97-AF65-F5344CB8AC3E}">
        <p14:creationId xmlns:p14="http://schemas.microsoft.com/office/powerpoint/2010/main" val="28346270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000" b="1" i="1" dirty="0">
                <a:solidFill>
                  <a:srgbClr val="B54B1B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В ИНСТИТУТЕ ЗАПРЕЩАЕТСЯ</a:t>
            </a:r>
            <a:endParaRPr lang="ru-RU" sz="4000" dirty="0">
              <a:solidFill>
                <a:srgbClr val="B54B1B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028699" y="1600203"/>
            <a:ext cx="10086975" cy="4962522"/>
          </a:xfrm>
        </p:spPr>
        <p:txBody>
          <a:bodyPr>
            <a:normAutofit/>
          </a:bodyPr>
          <a:lstStyle/>
          <a:p>
            <a:pPr algn="just">
              <a:buFont typeface="Wingdings" pitchFamily="2" charset="2"/>
              <a:buChar char="Ø"/>
            </a:pPr>
            <a:r>
              <a:rPr lang="ru-RU" alt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Мешать проведению занятий и учебных мероприятий (входить в аудиторию и выходить из неё после начала занятий без разрешения преподавателей, громко разговаривать, использовать аудио- и видеотехнику, пользоваться мобильными телефонами и другими средствами коммуникации, играть в карты и в другие азартные игры, приносить в аудитории и на занятия и употреблять пищу, напитки и жевательную резинку</a:t>
            </a:r>
            <a:r>
              <a:rPr lang="en-US" alt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ru-RU" alt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buFont typeface="Wingdings" pitchFamily="2" charset="2"/>
              <a:buChar char="Ø"/>
            </a:pPr>
            <a:endParaRPr lang="ru-RU" altLang="ru-RU" sz="1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buFont typeface="Wingdings" pitchFamily="2" charset="2"/>
              <a:buChar char="Ø"/>
            </a:pPr>
            <a:r>
              <a:rPr lang="ru-RU" alt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Вносить и выносить различное оборудование и другие материальные ценности   из учебных аудиторий и других помещений </a:t>
            </a:r>
          </a:p>
          <a:p>
            <a:pPr algn="just">
              <a:buFont typeface="Wingdings" pitchFamily="2" charset="2"/>
              <a:buChar char="Ø"/>
            </a:pPr>
            <a:endParaRPr lang="ru-RU" altLang="ru-RU" sz="1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buFont typeface="Wingdings" pitchFamily="2" charset="2"/>
              <a:buChar char="Ø"/>
            </a:pPr>
            <a:r>
              <a:rPr lang="ru-RU" alt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Распространять в коммерческих целях рекламные носители сторонних организаций в учебных зданиях Института</a:t>
            </a:r>
            <a:endParaRPr lang="en-US" alt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31977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5493" y="-603856"/>
            <a:ext cx="12415142" cy="9311358"/>
          </a:xfrm>
          <a:prstGeom prst="rect">
            <a:avLst/>
          </a:prstGeom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3018971" y="1273215"/>
            <a:ext cx="10145804" cy="817561"/>
          </a:xfrm>
        </p:spPr>
        <p:txBody>
          <a:bodyPr>
            <a:normAutofit/>
          </a:bodyPr>
          <a:lstStyle/>
          <a:p>
            <a:r>
              <a:rPr lang="ru-RU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КОНТАКТЫ</a:t>
            </a:r>
            <a:endParaRPr lang="en-US" sz="4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3018971" y="2090776"/>
            <a:ext cx="4702628" cy="560776"/>
          </a:xfrm>
        </p:spPr>
        <p:txBody>
          <a:bodyPr>
            <a:noAutofit/>
          </a:bodyPr>
          <a:lstStyle/>
          <a:p>
            <a:r>
              <a:rPr lang="ru-RU" sz="1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ФАКУЛЬТЕТ СОЦИАЛЬНЫХ ТЕХНОЛОГИЙ</a:t>
            </a:r>
            <a:endParaRPr lang="en-US" sz="16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901506" y="2709209"/>
            <a:ext cx="4261558" cy="371320"/>
          </a:xfrm>
          <a:prstGeom prst="rect">
            <a:avLst/>
          </a:prstGeom>
        </p:spPr>
        <p:txBody>
          <a:bodyPr wrap="square" lIns="0" rIns="0">
            <a:spAutoFit/>
          </a:bodyPr>
          <a:lstStyle/>
          <a:p>
            <a:pPr>
              <a:lnSpc>
                <a:spcPct val="85000"/>
              </a:lnSpc>
            </a:pPr>
            <a:r>
              <a:rPr lang="ru-RU" sz="2133" b="1" dirty="0">
                <a:solidFill>
                  <a:srgbClr val="E88D0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Сайт</a:t>
            </a:r>
            <a:r>
              <a:rPr lang="ru-RU" sz="2133" dirty="0">
                <a:solidFill>
                  <a:srgbClr val="E88D0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sz="2133" dirty="0">
                <a:solidFill>
                  <a:srgbClr val="E88D0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fst-sziu.ru</a:t>
            </a:r>
          </a:p>
        </p:txBody>
      </p:sp>
      <p:sp>
        <p:nvSpPr>
          <p:cNvPr id="10" name="Rectangle 6"/>
          <p:cNvSpPr/>
          <p:nvPr/>
        </p:nvSpPr>
        <p:spPr>
          <a:xfrm>
            <a:off x="2885153" y="3131583"/>
            <a:ext cx="3803598" cy="371320"/>
          </a:xfrm>
          <a:prstGeom prst="rect">
            <a:avLst/>
          </a:prstGeom>
        </p:spPr>
        <p:txBody>
          <a:bodyPr wrap="square" lIns="0" rIns="0">
            <a:spAutoFit/>
          </a:bodyPr>
          <a:lstStyle/>
          <a:p>
            <a:pPr>
              <a:lnSpc>
                <a:spcPct val="85000"/>
              </a:lnSpc>
            </a:pPr>
            <a:r>
              <a:rPr lang="ru-RU" sz="2133" b="1" dirty="0">
                <a:solidFill>
                  <a:srgbClr val="E95C0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Телефон</a:t>
            </a:r>
            <a:r>
              <a:rPr lang="ru-RU" sz="2133" dirty="0">
                <a:solidFill>
                  <a:srgbClr val="E95C0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(812) 335-67-34</a:t>
            </a:r>
            <a:endParaRPr lang="en-US" sz="2133" dirty="0">
              <a:solidFill>
                <a:srgbClr val="E95C0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Rectangle 6"/>
          <p:cNvSpPr/>
          <p:nvPr/>
        </p:nvSpPr>
        <p:spPr>
          <a:xfrm>
            <a:off x="2901506" y="4051823"/>
            <a:ext cx="4635374" cy="371320"/>
          </a:xfrm>
          <a:prstGeom prst="rect">
            <a:avLst/>
          </a:prstGeom>
        </p:spPr>
        <p:txBody>
          <a:bodyPr wrap="square" lIns="0" rIns="0">
            <a:spAutoFit/>
          </a:bodyPr>
          <a:lstStyle/>
          <a:p>
            <a:pPr>
              <a:lnSpc>
                <a:spcPct val="85000"/>
              </a:lnSpc>
            </a:pPr>
            <a:r>
              <a:rPr lang="en-US" sz="2133" b="1" dirty="0">
                <a:solidFill>
                  <a:srgbClr val="E95C0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</a:t>
            </a:r>
            <a:r>
              <a:rPr lang="ru-RU" sz="2133" b="1" dirty="0">
                <a:solidFill>
                  <a:srgbClr val="E95C0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lang="en-US" sz="2133" b="1" dirty="0">
                <a:solidFill>
                  <a:srgbClr val="E95C0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mail</a:t>
            </a:r>
            <a:r>
              <a:rPr lang="ru-RU" sz="2133" dirty="0">
                <a:solidFill>
                  <a:srgbClr val="E95C0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sz="2133" dirty="0">
                <a:solidFill>
                  <a:srgbClr val="E95C0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fst@ranepa.ru</a:t>
            </a:r>
          </a:p>
        </p:txBody>
      </p:sp>
      <p:sp>
        <p:nvSpPr>
          <p:cNvPr id="8" name="Rectangle 6"/>
          <p:cNvSpPr/>
          <p:nvPr/>
        </p:nvSpPr>
        <p:spPr>
          <a:xfrm>
            <a:off x="2885153" y="4551415"/>
            <a:ext cx="4635374" cy="371320"/>
          </a:xfrm>
          <a:prstGeom prst="rect">
            <a:avLst/>
          </a:prstGeom>
        </p:spPr>
        <p:txBody>
          <a:bodyPr wrap="square" lIns="0" rIns="0">
            <a:spAutoFit/>
          </a:bodyPr>
          <a:lstStyle/>
          <a:p>
            <a:pPr>
              <a:lnSpc>
                <a:spcPct val="85000"/>
              </a:lnSpc>
            </a:pPr>
            <a:r>
              <a:rPr lang="ru-RU" sz="2133" b="1" dirty="0">
                <a:solidFill>
                  <a:srgbClr val="E88D0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Адрес</a:t>
            </a:r>
            <a:r>
              <a:rPr lang="ru-RU" sz="2133" dirty="0">
                <a:solidFill>
                  <a:srgbClr val="E88D0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ул. Черняховского, д. 6/10</a:t>
            </a:r>
            <a:endParaRPr lang="en-US" sz="2133" dirty="0">
              <a:solidFill>
                <a:srgbClr val="E88D0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Rectangle 6"/>
          <p:cNvSpPr/>
          <p:nvPr/>
        </p:nvSpPr>
        <p:spPr>
          <a:xfrm>
            <a:off x="2901506" y="3596470"/>
            <a:ext cx="4635374" cy="685252"/>
          </a:xfrm>
          <a:prstGeom prst="rect">
            <a:avLst/>
          </a:prstGeom>
        </p:spPr>
        <p:txBody>
          <a:bodyPr wrap="square" lIns="0" rIns="0">
            <a:spAutoFit/>
          </a:bodyPr>
          <a:lstStyle/>
          <a:p>
            <a:pPr>
              <a:lnSpc>
                <a:spcPct val="85000"/>
              </a:lnSpc>
            </a:pPr>
            <a:r>
              <a:rPr lang="ru-RU" sz="2133" b="1" dirty="0">
                <a:solidFill>
                  <a:srgbClr val="96191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Группа ВК</a:t>
            </a:r>
            <a:r>
              <a:rPr lang="ru-RU" sz="2133" dirty="0">
                <a:solidFill>
                  <a:srgbClr val="96191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sz="2400" dirty="0">
                <a:hlinkClick r:id="rId3"/>
              </a:rPr>
              <a:t>https://vk.com/etofst</a:t>
            </a:r>
            <a:endParaRPr lang="ru-RU" sz="2400" dirty="0"/>
          </a:p>
          <a:p>
            <a:pPr>
              <a:lnSpc>
                <a:spcPct val="85000"/>
              </a:lnSpc>
            </a:pPr>
            <a:endParaRPr lang="en-US" sz="2133" dirty="0">
              <a:solidFill>
                <a:srgbClr val="96191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1" name="Изображение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452" y="1364224"/>
            <a:ext cx="2716121" cy="1741925"/>
          </a:xfrm>
          <a:prstGeom prst="rect">
            <a:avLst/>
          </a:prstGeom>
        </p:spPr>
      </p:pic>
      <p:sp>
        <p:nvSpPr>
          <p:cNvPr id="13" name="Прямоугольник 12"/>
          <p:cNvSpPr/>
          <p:nvPr/>
        </p:nvSpPr>
        <p:spPr>
          <a:xfrm>
            <a:off x="-1442803" y="3504811"/>
            <a:ext cx="5939790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Это ФСТ</a:t>
            </a:r>
            <a:endParaRPr lang="ru-RU" sz="36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484629668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decel="10000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decel="10000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8" decel="10000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8" decel="100000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8" decel="10000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0" grpId="0"/>
      <p:bldP spid="12" grpId="0"/>
      <p:bldP spid="8" grpId="0"/>
      <p:bldP spid="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4000" b="1" i="1" dirty="0">
                <a:solidFill>
                  <a:srgbClr val="B54B1B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ЗАВЕДУЮЩИЕ КАФЕДР</a:t>
            </a:r>
            <a:endParaRPr lang="ru-RU" sz="4000" dirty="0">
              <a:solidFill>
                <a:srgbClr val="B54B1B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Объект 16"/>
          <p:cNvSpPr>
            <a:spLocks noGrp="1"/>
          </p:cNvSpPr>
          <p:nvPr>
            <p:ph idx="1"/>
          </p:nvPr>
        </p:nvSpPr>
        <p:spPr>
          <a:xfrm>
            <a:off x="3435928" y="1600203"/>
            <a:ext cx="7356764" cy="4525963"/>
          </a:xfrm>
        </p:spPr>
        <p:txBody>
          <a:bodyPr>
            <a:normAutofit fontScale="92500" lnSpcReduction="20000"/>
          </a:bodyPr>
          <a:lstStyle/>
          <a:p>
            <a:pPr marL="0" indent="0" algn="ctr">
              <a:buNone/>
            </a:pP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Кафедра журналистики и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медиакоммуникаций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каб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307)</a:t>
            </a:r>
          </a:p>
          <a:p>
            <a:pPr marL="0" indent="0" algn="ctr">
              <a:buNone/>
            </a:pPr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КИМ Максим Николаевич</a:t>
            </a:r>
          </a:p>
          <a:p>
            <a:pPr marL="0" indent="0" algn="ctr">
              <a:buNone/>
            </a:pP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тел.: 335-94-94 (доб. 2257)</a:t>
            </a:r>
            <a:b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e-mail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kim-mn@ranepa.ru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0" indent="0" algn="ctr">
              <a:buNone/>
            </a:pP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Кафедра социальных технологий (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каб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203)</a:t>
            </a:r>
          </a:p>
          <a:p>
            <a:pPr marL="0" indent="0" algn="ctr">
              <a:buNone/>
            </a:pPr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ВЕТРЕНКО Инна Александровна</a:t>
            </a:r>
          </a:p>
          <a:p>
            <a:pPr marL="0" indent="0" algn="ctr">
              <a:buNone/>
            </a:pP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тел.: 335-94-94 (доб. 2242)</a:t>
            </a:r>
            <a:endParaRPr lang="ru-RU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e-mail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  <a:hlinkClick r:id="rId4"/>
              </a:rPr>
              <a:t>vetrenko-ia@ranepa.ru</a:t>
            </a:r>
            <a:r>
              <a:rPr lang="ru-RU" sz="2000" b="1" dirty="0">
                <a:latin typeface="HeliosCond" pitchFamily="50" charset="0"/>
              </a:rPr>
              <a:t>	</a:t>
            </a:r>
            <a:endParaRPr lang="en-US" sz="2000" dirty="0">
              <a:latin typeface="HeliosCond" pitchFamily="50" charset="0"/>
            </a:endParaRPr>
          </a:p>
          <a:p>
            <a:pPr marL="0" indent="0">
              <a:buNone/>
            </a:pPr>
            <a:endParaRPr lang="en-US" b="1" dirty="0">
              <a:latin typeface="HeliosCond" pitchFamily="50" charset="0"/>
            </a:endParaRPr>
          </a:p>
          <a:p>
            <a:pPr marL="0" indent="0">
              <a:buNone/>
            </a:pPr>
            <a:endParaRPr lang="en-US" sz="2000" dirty="0">
              <a:latin typeface="HeliosCond" pitchFamily="50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474" b="20155"/>
          <a:stretch/>
        </p:blipFill>
        <p:spPr bwMode="auto">
          <a:xfrm>
            <a:off x="609600" y="1417638"/>
            <a:ext cx="2458311" cy="2124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4002091"/>
            <a:ext cx="2458312" cy="2124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12239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1205882" cy="1143000"/>
          </a:xfrm>
        </p:spPr>
        <p:txBody>
          <a:bodyPr>
            <a:noAutofit/>
          </a:bodyPr>
          <a:lstStyle/>
          <a:p>
            <a:r>
              <a:rPr lang="ru-RU" sz="4000" b="1" i="1" dirty="0">
                <a:solidFill>
                  <a:srgbClr val="B54B1B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ДИРЕКТОРА </a:t>
            </a:r>
            <a:br>
              <a:rPr lang="ru-RU" sz="4000" b="1" i="1" dirty="0">
                <a:solidFill>
                  <a:srgbClr val="B54B1B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</a:br>
            <a:r>
              <a:rPr lang="ru-RU" sz="4000" b="1" i="1" dirty="0">
                <a:solidFill>
                  <a:srgbClr val="B54B1B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ОБРАЗОВАТЕЛЬНЫХ ПРОГРАММ</a:t>
            </a:r>
            <a:endParaRPr lang="ru-RU" sz="4000" dirty="0">
              <a:solidFill>
                <a:srgbClr val="B54B1B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Объект 16"/>
          <p:cNvSpPr>
            <a:spLocks noGrp="1"/>
          </p:cNvSpPr>
          <p:nvPr>
            <p:ph idx="1"/>
          </p:nvPr>
        </p:nvSpPr>
        <p:spPr>
          <a:xfrm>
            <a:off x="3823141" y="1600203"/>
            <a:ext cx="8165659" cy="5105397"/>
          </a:xfrm>
        </p:spPr>
        <p:txBody>
          <a:bodyPr>
            <a:normAutofit fontScale="62500" lnSpcReduction="20000"/>
          </a:bodyPr>
          <a:lstStyle/>
          <a:p>
            <a:pPr marL="0" indent="0" algn="ctr">
              <a:buNone/>
            </a:pPr>
            <a:r>
              <a:rPr lang="ru-RU" sz="3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Директор образовательной программы «Журналистика» </a:t>
            </a:r>
          </a:p>
          <a:p>
            <a:pPr marL="0" indent="0" algn="ctr">
              <a:buNone/>
            </a:pPr>
            <a:r>
              <a:rPr lang="ru-RU" sz="3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РАМЕНСКИЙ Петр Александрович </a:t>
            </a:r>
          </a:p>
          <a:p>
            <a:pPr marL="0" indent="0" algn="ctr">
              <a:buNone/>
            </a:pPr>
            <a:r>
              <a:rPr lang="ru-RU" sz="3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тел.: 335-94-94 (доб. 2256)</a:t>
            </a:r>
            <a:br>
              <a:rPr lang="ru-RU" sz="37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3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e-mail</a:t>
            </a:r>
            <a:r>
              <a:rPr lang="ru-RU" sz="3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" sz="3700" dirty="0"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ramenskiy-pa@ranepa.ru</a:t>
            </a:r>
            <a:r>
              <a:rPr lang="ru-RU" sz="3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" sz="3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0" indent="0" algn="ctr">
              <a:buNone/>
            </a:pPr>
            <a:r>
              <a:rPr lang="ru-RU" sz="3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каб</a:t>
            </a:r>
            <a:r>
              <a:rPr lang="ru-RU" sz="3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403</a:t>
            </a:r>
          </a:p>
          <a:p>
            <a:pPr marL="0" indent="0" algn="ctr">
              <a:buNone/>
            </a:pPr>
            <a:endParaRPr lang="en-US" sz="37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endParaRPr lang="en-US" sz="37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ru-RU" sz="3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Директор образовательной программы «Реклама и связи с общественностью», директор программы магистратуры «Консалтинг и </a:t>
            </a:r>
            <a:r>
              <a:rPr lang="ru-RU" sz="3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репутационный</a:t>
            </a:r>
            <a:r>
              <a:rPr lang="ru-RU" sz="3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менеджмент в рекламе и связях с общественностью»</a:t>
            </a:r>
          </a:p>
          <a:p>
            <a:pPr marL="0" indent="0" algn="ctr">
              <a:buNone/>
            </a:pPr>
            <a:r>
              <a:rPr lang="ru-RU" sz="3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ГРИШАНИН Никита Владимирович </a:t>
            </a:r>
          </a:p>
          <a:p>
            <a:pPr marL="0" indent="0" algn="ctr">
              <a:buNone/>
            </a:pPr>
            <a:r>
              <a:rPr lang="ru-RU" sz="3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тел.: 335-94-94 (доб. </a:t>
            </a:r>
            <a:r>
              <a:rPr lang="en-US" sz="3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2256</a:t>
            </a:r>
            <a:r>
              <a:rPr lang="ru-RU" sz="3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marL="0" indent="0" algn="ctr">
              <a:buNone/>
            </a:pPr>
            <a:r>
              <a:rPr lang="en-US" sz="3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e-mail</a:t>
            </a:r>
            <a:r>
              <a:rPr lang="ru-RU" sz="3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ru-RU" sz="3700" dirty="0">
                <a:latin typeface="Times New Roman" panose="02020603050405020304" pitchFamily="18" charset="0"/>
                <a:cs typeface="Times New Roman" panose="02020603050405020304" pitchFamily="18" charset="0"/>
                <a:hlinkClick r:id="rId4"/>
              </a:rPr>
              <a:t>grishanin-nv@ranepa.ru</a:t>
            </a:r>
            <a:r>
              <a:rPr lang="ru-RU" sz="3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	</a:t>
            </a:r>
            <a:endParaRPr lang="en-US" sz="37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каб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403</a:t>
            </a:r>
          </a:p>
          <a:p>
            <a:pPr marL="0" indent="0" algn="ctr">
              <a:buNone/>
            </a:pPr>
            <a:endParaRPr lang="en-US" b="1" dirty="0">
              <a:latin typeface="HeliosCond" pitchFamily="50" charset="0"/>
            </a:endParaRPr>
          </a:p>
          <a:p>
            <a:pPr marL="0" indent="0">
              <a:buNone/>
            </a:pPr>
            <a:endParaRPr lang="en-US" sz="2000" dirty="0">
              <a:latin typeface="HeliosCond" pitchFamily="50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583" y="4169455"/>
            <a:ext cx="2846601" cy="2291683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584" y="1600203"/>
            <a:ext cx="2846601" cy="23866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52107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1205882" cy="1143000"/>
          </a:xfrm>
        </p:spPr>
        <p:txBody>
          <a:bodyPr>
            <a:noAutofit/>
          </a:bodyPr>
          <a:lstStyle/>
          <a:p>
            <a:r>
              <a:rPr lang="ru-RU" sz="4000" b="1" i="1" dirty="0">
                <a:solidFill>
                  <a:srgbClr val="B54B1B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ДИРЕКТОРА </a:t>
            </a:r>
            <a:br>
              <a:rPr lang="ru-RU" sz="4000" b="1" i="1" dirty="0">
                <a:solidFill>
                  <a:srgbClr val="B54B1B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</a:br>
            <a:r>
              <a:rPr lang="ru-RU" sz="4000" b="1" i="1" dirty="0">
                <a:solidFill>
                  <a:srgbClr val="B54B1B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ОБРАЗОВАТЕЛЬНЫХ ПРОГРАММ</a:t>
            </a:r>
            <a:endParaRPr lang="ru-RU" sz="4000" dirty="0">
              <a:solidFill>
                <a:srgbClr val="B54B1B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Объект 16"/>
          <p:cNvSpPr>
            <a:spLocks noGrp="1"/>
          </p:cNvSpPr>
          <p:nvPr>
            <p:ph idx="1"/>
          </p:nvPr>
        </p:nvSpPr>
        <p:spPr>
          <a:xfrm>
            <a:off x="3639671" y="1600203"/>
            <a:ext cx="7069893" cy="5090883"/>
          </a:xfrm>
        </p:spPr>
        <p:txBody>
          <a:bodyPr>
            <a:normAutofit fontScale="70000" lnSpcReduction="20000"/>
          </a:bodyPr>
          <a:lstStyle/>
          <a:p>
            <a:pPr marL="0" indent="0" algn="ctr">
              <a:buNone/>
            </a:pPr>
            <a:r>
              <a:rPr lang="ru-RU" sz="3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Директор образовательной программы</a:t>
            </a:r>
          </a:p>
          <a:p>
            <a:pPr marL="0" indent="0" algn="ctr">
              <a:buNone/>
            </a:pPr>
            <a:r>
              <a:rPr lang="ru-RU" sz="3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«Социальная работа», «Социология» </a:t>
            </a:r>
          </a:p>
          <a:p>
            <a:pPr marL="0" indent="0" algn="ctr">
              <a:buNone/>
            </a:pPr>
            <a:r>
              <a:rPr lang="ru-RU" sz="3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БАЙЕР Юлия </a:t>
            </a:r>
            <a:r>
              <a:rPr lang="ru-RU" sz="3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Паулевна</a:t>
            </a:r>
            <a:r>
              <a:rPr lang="ru-RU" sz="3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0" indent="0" algn="ctr">
              <a:buNone/>
            </a:pPr>
            <a:r>
              <a:rPr lang="en-US" sz="3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e-mail</a:t>
            </a:r>
            <a:r>
              <a:rPr lang="ru-RU" sz="3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700" dirty="0"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bayer-yp@ranepa.ru</a:t>
            </a:r>
            <a:r>
              <a:rPr lang="ru-RU" sz="3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37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ru-RU" sz="3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каб</a:t>
            </a:r>
            <a:r>
              <a:rPr lang="ru-RU" sz="3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303</a:t>
            </a:r>
          </a:p>
          <a:p>
            <a:pPr marL="0" indent="0" algn="ctr">
              <a:buNone/>
            </a:pPr>
            <a:endParaRPr lang="en-US" sz="37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endParaRPr lang="en-US" sz="37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ru-RU" sz="3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Директор образовательной программы</a:t>
            </a:r>
          </a:p>
          <a:p>
            <a:pPr marL="0" indent="0" algn="ctr">
              <a:buNone/>
            </a:pPr>
            <a:r>
              <a:rPr lang="ru-RU" sz="3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«Управление персоналом», «Психология»</a:t>
            </a:r>
          </a:p>
          <a:p>
            <a:pPr marL="0" indent="0" algn="ctr">
              <a:buNone/>
            </a:pPr>
            <a:r>
              <a:rPr lang="ru-RU" sz="3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ОГАРЕВА Екатерина Ивановна</a:t>
            </a:r>
          </a:p>
          <a:p>
            <a:pPr marL="0" indent="0" algn="ctr">
              <a:buNone/>
            </a:pPr>
            <a:r>
              <a:rPr lang="en-US" sz="3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e-mail</a:t>
            </a:r>
            <a:r>
              <a:rPr lang="ru-RU" sz="3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ogareva-ei</a:t>
            </a:r>
            <a:r>
              <a:rPr lang="en-US" sz="3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@ ranepa.ru</a:t>
            </a:r>
            <a:r>
              <a:rPr lang="ru-RU" sz="3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	</a:t>
            </a:r>
            <a:endParaRPr lang="en-US" sz="37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ru-RU" sz="3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каб</a:t>
            </a:r>
            <a:r>
              <a:rPr lang="ru-RU" sz="3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303</a:t>
            </a:r>
          </a:p>
          <a:p>
            <a:pPr marL="0" indent="0" algn="ctr">
              <a:buNone/>
            </a:pPr>
            <a:endParaRPr lang="en-US" b="1" dirty="0">
              <a:latin typeface="HeliosCond" pitchFamily="50" charset="0"/>
            </a:endParaRPr>
          </a:p>
          <a:p>
            <a:pPr marL="0" indent="0">
              <a:buNone/>
            </a:pPr>
            <a:endParaRPr lang="en-US" sz="2000" dirty="0">
              <a:latin typeface="HeliosCond" pitchFamily="50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5124" y="1417638"/>
            <a:ext cx="2500606" cy="2510973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5124" y="4073236"/>
            <a:ext cx="2500605" cy="2617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92511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537029"/>
            <a:ext cx="10972800" cy="1029148"/>
          </a:xfrm>
        </p:spPr>
        <p:txBody>
          <a:bodyPr>
            <a:normAutofit/>
          </a:bodyPr>
          <a:lstStyle/>
          <a:p>
            <a:r>
              <a:rPr lang="ru-RU" sz="4000" b="1" i="1" dirty="0">
                <a:solidFill>
                  <a:srgbClr val="B54B1B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ОРГАНИЗАЦИОННЫЙ ОТДЕЛ</a:t>
            </a:r>
            <a:endParaRPr lang="ru-RU" sz="4000" dirty="0">
              <a:solidFill>
                <a:srgbClr val="B54B1B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Объект 16"/>
          <p:cNvSpPr>
            <a:spLocks noGrp="1"/>
          </p:cNvSpPr>
          <p:nvPr>
            <p:ph sz="half" idx="1"/>
          </p:nvPr>
        </p:nvSpPr>
        <p:spPr>
          <a:xfrm>
            <a:off x="3251200" y="1799771"/>
            <a:ext cx="4485104" cy="4441371"/>
          </a:xfrm>
        </p:spPr>
        <p:txBody>
          <a:bodyPr>
            <a:normAutofit/>
          </a:bodyPr>
          <a:lstStyle/>
          <a:p>
            <a:pPr marL="0" indent="0" algn="ctr">
              <a:spcBef>
                <a:spcPts val="0"/>
              </a:spcBef>
              <a:buNone/>
            </a:pPr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Начальник отдела</a:t>
            </a:r>
          </a:p>
          <a:p>
            <a:pPr marL="0" indent="0" algn="ctr">
              <a:spcBef>
                <a:spcPts val="0"/>
              </a:spcBef>
              <a:buNone/>
            </a:pPr>
            <a:endParaRPr lang="ru-RU" sz="2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spcBef>
                <a:spcPts val="0"/>
              </a:spcBef>
              <a:buNone/>
            </a:pPr>
            <a:r>
              <a:rPr lang="ru-RU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КОСАНЕВА Ольга Николаевна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тел.: 335-94-94 (доб. 2218)</a:t>
            </a:r>
            <a:b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e-mail</a:t>
            </a:r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kosaneva-on@ranepa.ru</a:t>
            </a:r>
            <a:endParaRPr lang="ru-RU" sz="2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spcBef>
                <a:spcPts val="0"/>
              </a:spcBef>
              <a:buNone/>
            </a:pPr>
            <a:r>
              <a:rPr lang="ru-RU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каб</a:t>
            </a:r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316</a:t>
            </a:r>
          </a:p>
          <a:p>
            <a:pPr marL="0" indent="0">
              <a:spcBef>
                <a:spcPts val="0"/>
              </a:spcBef>
              <a:buNone/>
            </a:pPr>
            <a:endParaRPr lang="ru-RU" dirty="0"/>
          </a:p>
          <a:p>
            <a:pPr marL="0" indent="0">
              <a:buNone/>
            </a:pPr>
            <a:endParaRPr lang="en-US" dirty="0">
              <a:latin typeface="HeliosCond" pitchFamily="50" charset="0"/>
            </a:endParaRPr>
          </a:p>
        </p:txBody>
      </p:sp>
      <p:sp>
        <p:nvSpPr>
          <p:cNvPr id="18" name="Объект 17"/>
          <p:cNvSpPr>
            <a:spLocks noGrp="1"/>
          </p:cNvSpPr>
          <p:nvPr>
            <p:ph sz="half" idx="2"/>
          </p:nvPr>
        </p:nvSpPr>
        <p:spPr>
          <a:xfrm>
            <a:off x="7869334" y="1799770"/>
            <a:ext cx="4104951" cy="4688115"/>
          </a:xfrm>
        </p:spPr>
        <p:txBody>
          <a:bodyPr>
            <a:normAutofit/>
          </a:bodyPr>
          <a:lstStyle/>
          <a:p>
            <a:pPr marL="0" indent="0" algn="ctr">
              <a:spcBef>
                <a:spcPts val="0"/>
              </a:spcBef>
              <a:buNone/>
            </a:pPr>
            <a:r>
              <a:rPr lang="ru-RU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Взаимодействие 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ru-RU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со студентами по вопросам:</a:t>
            </a:r>
          </a:p>
          <a:p>
            <a:pPr algn="ctr">
              <a:spcBef>
                <a:spcPts val="1200"/>
              </a:spcBef>
              <a:buFontTx/>
              <a:buChar char="-"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выдачи справок об обучении;</a:t>
            </a:r>
          </a:p>
          <a:p>
            <a:pPr algn="ctr">
              <a:spcBef>
                <a:spcPts val="1200"/>
              </a:spcBef>
              <a:buFontTx/>
              <a:buChar char="-"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выдачи справок в ПФР;</a:t>
            </a:r>
          </a:p>
          <a:p>
            <a:pPr algn="ctr">
              <a:spcBef>
                <a:spcPts val="1200"/>
              </a:spcBef>
              <a:buFontTx/>
              <a:buChar char="-"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прием заявлений;</a:t>
            </a:r>
          </a:p>
          <a:p>
            <a:pPr algn="ctr">
              <a:spcBef>
                <a:spcPts val="1200"/>
              </a:spcBef>
              <a:buFontTx/>
              <a:buChar char="-"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издания приказов по студенческому контингенту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др.</a:t>
            </a:r>
          </a:p>
          <a:p>
            <a:pPr algn="ctr"/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 cstate="print"/>
          <a:srcRect l="34652" t="14411" r="32513" b="10365"/>
          <a:stretch/>
        </p:blipFill>
        <p:spPr>
          <a:xfrm>
            <a:off x="363669" y="2032000"/>
            <a:ext cx="2535036" cy="32106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98034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95622" y="391885"/>
            <a:ext cx="10972800" cy="1257975"/>
          </a:xfrm>
        </p:spPr>
        <p:txBody>
          <a:bodyPr>
            <a:noAutofit/>
          </a:bodyPr>
          <a:lstStyle/>
          <a:p>
            <a:r>
              <a:rPr lang="ru-RU" sz="4000" b="1" i="1" dirty="0">
                <a:solidFill>
                  <a:srgbClr val="B54B1B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ОРГАНИЗАЦИОННЫЙ ОТДЕЛ </a:t>
            </a:r>
            <a:br>
              <a:rPr lang="ru-RU" sz="4000" b="1" i="1" dirty="0">
                <a:solidFill>
                  <a:srgbClr val="B54B1B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</a:br>
            <a:r>
              <a:rPr lang="en-US" sz="3200" b="1" i="1" dirty="0">
                <a:solidFill>
                  <a:srgbClr val="B54B1B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(</a:t>
            </a:r>
            <a:r>
              <a:rPr lang="ru-RU" sz="3200" b="1" i="1" dirty="0">
                <a:solidFill>
                  <a:srgbClr val="B54B1B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кабинеты 308, 317)</a:t>
            </a:r>
            <a:endParaRPr lang="ru-RU" sz="3200" dirty="0">
              <a:solidFill>
                <a:srgbClr val="B54B1B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Объект 16"/>
          <p:cNvSpPr>
            <a:spLocks noGrp="1"/>
          </p:cNvSpPr>
          <p:nvPr>
            <p:ph sz="half" idx="1"/>
          </p:nvPr>
        </p:nvSpPr>
        <p:spPr>
          <a:xfrm>
            <a:off x="2699656" y="1944914"/>
            <a:ext cx="4187729" cy="4696675"/>
          </a:xfrm>
        </p:spPr>
        <p:txBody>
          <a:bodyPr>
            <a:normAutofit fontScale="92500" lnSpcReduction="10000"/>
          </a:bodyPr>
          <a:lstStyle/>
          <a:p>
            <a:pPr marL="0" indent="0" algn="ctr">
              <a:spcBef>
                <a:spcPts val="0"/>
              </a:spcBef>
              <a:buNone/>
            </a:pP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Специалисты отдела</a:t>
            </a:r>
          </a:p>
          <a:p>
            <a:pPr marL="0" indent="0" algn="ctr">
              <a:spcBef>
                <a:spcPts val="0"/>
              </a:spcBef>
              <a:buNone/>
            </a:pP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spcBef>
                <a:spcPts val="0"/>
              </a:spcBef>
              <a:buNone/>
            </a:pP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ВИНОГРАДОВА 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Олеся Александровна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тел.: 335-94-94 (доб. 2223)</a:t>
            </a:r>
            <a:b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e-mail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vinogradova-oa@ranepa.ru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spcBef>
                <a:spcPts val="0"/>
              </a:spcBef>
              <a:buNone/>
            </a:pP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spcBef>
                <a:spcPts val="0"/>
              </a:spcBef>
              <a:buNone/>
            </a:pP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УДАЛОВА 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Екатерина Вячеславовна 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тел.: 335-94-94 (доб. 2224)</a:t>
            </a:r>
            <a:b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e-mail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udalova-ev@ranepa.ru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spcBef>
                <a:spcPts val="0"/>
              </a:spcBef>
              <a:buNone/>
            </a:pPr>
            <a:endParaRPr lang="ru-RU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spcBef>
                <a:spcPts val="0"/>
              </a:spcBef>
              <a:buNone/>
            </a:pP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КУЗЬМИНА 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Алена Вячеславовна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тел.: 335-94-94 (доб. 2239)</a:t>
            </a:r>
            <a:b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e-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mail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  <a:hlinkClick r:id="rId4"/>
              </a:rPr>
              <a:t>kuzmina-av@ranepa.ru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0" indent="0">
              <a:spcBef>
                <a:spcPts val="0"/>
              </a:spcBef>
              <a:buNone/>
            </a:pPr>
            <a:endParaRPr lang="ru-RU" sz="1400" dirty="0"/>
          </a:p>
          <a:p>
            <a:pPr marL="0" indent="0">
              <a:spcBef>
                <a:spcPts val="0"/>
              </a:spcBef>
              <a:buNone/>
            </a:pPr>
            <a:endParaRPr lang="ru-RU" sz="1400" dirty="0"/>
          </a:p>
          <a:p>
            <a:pPr marL="0" indent="0">
              <a:spcBef>
                <a:spcPts val="0"/>
              </a:spcBef>
              <a:buNone/>
            </a:pPr>
            <a:endParaRPr lang="en-US" sz="2000" dirty="0"/>
          </a:p>
          <a:p>
            <a:pPr marL="0" indent="0">
              <a:buNone/>
            </a:pPr>
            <a:endParaRPr lang="en-US" sz="2000" dirty="0">
              <a:latin typeface="HeliosCond" pitchFamily="50" charset="0"/>
            </a:endParaRPr>
          </a:p>
        </p:txBody>
      </p:sp>
      <p:sp>
        <p:nvSpPr>
          <p:cNvPr id="18" name="Объект 17"/>
          <p:cNvSpPr>
            <a:spLocks noGrp="1"/>
          </p:cNvSpPr>
          <p:nvPr>
            <p:ph sz="half" idx="2"/>
          </p:nvPr>
        </p:nvSpPr>
        <p:spPr>
          <a:xfrm>
            <a:off x="7089112" y="1828799"/>
            <a:ext cx="4908156" cy="4459259"/>
          </a:xfrm>
        </p:spPr>
        <p:txBody>
          <a:bodyPr>
            <a:normAutofit fontScale="92500" lnSpcReduction="10000"/>
          </a:bodyPr>
          <a:lstStyle/>
          <a:p>
            <a:pPr marL="0" indent="0" algn="ctr">
              <a:spcBef>
                <a:spcPts val="1200"/>
              </a:spcBef>
              <a:buNone/>
            </a:pPr>
            <a:r>
              <a:rPr lang="ru-RU" sz="2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Взаимодействие со студентами по вопросам:</a:t>
            </a:r>
          </a:p>
          <a:p>
            <a:pPr algn="ctr">
              <a:spcBef>
                <a:spcPts val="1200"/>
              </a:spcBef>
              <a:buFontTx/>
              <a:buChar char="-"/>
            </a:pP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соблюдения правил внутреннего распорядка;</a:t>
            </a:r>
          </a:p>
          <a:p>
            <a:pPr algn="ctr">
              <a:spcBef>
                <a:spcPts val="1200"/>
              </a:spcBef>
              <a:buFontTx/>
              <a:buChar char="-"/>
            </a:pP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контроля посещаемости занятий и оплаты обучения;</a:t>
            </a:r>
          </a:p>
          <a:p>
            <a:pPr algn="ctr">
              <a:spcBef>
                <a:spcPts val="1200"/>
              </a:spcBef>
              <a:buFontTx/>
              <a:buChar char="-"/>
            </a:pP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переводы, зачисления/отчисления;</a:t>
            </a:r>
          </a:p>
          <a:p>
            <a:pPr algn="ctr">
              <a:spcBef>
                <a:spcPts val="1200"/>
              </a:spcBef>
              <a:buFontTx/>
              <a:buChar char="-"/>
            </a:pP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выдачи справок-вызовов и справок-подтверждений;</a:t>
            </a:r>
          </a:p>
          <a:p>
            <a:pPr algn="ctr">
              <a:spcBef>
                <a:spcPts val="1200"/>
              </a:spcBef>
              <a:buFontTx/>
              <a:buChar char="-"/>
            </a:pP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выдачи документов, связанным с оформлением стипендий и оплате обучения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т.п.</a:t>
            </a:r>
          </a:p>
          <a:p>
            <a:endParaRPr lang="ru-RU" sz="1600" dirty="0"/>
          </a:p>
          <a:p>
            <a:endParaRPr lang="ru-RU" dirty="0"/>
          </a:p>
        </p:txBody>
      </p:sp>
      <p:pic>
        <p:nvPicPr>
          <p:cNvPr id="23" name="Picture 2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296" t="18188" r="36506" b="36716"/>
          <a:stretch/>
        </p:blipFill>
        <p:spPr bwMode="auto">
          <a:xfrm>
            <a:off x="538055" y="943429"/>
            <a:ext cx="1682631" cy="16197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6" cstate="print"/>
          <a:srcRect l="42736" t="23755" r="45831" b="51244"/>
          <a:stretch/>
        </p:blipFill>
        <p:spPr>
          <a:xfrm>
            <a:off x="538055" y="5080420"/>
            <a:ext cx="1682631" cy="1614458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7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8055" y="2783440"/>
            <a:ext cx="1827774" cy="19191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63352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 descr="https://sun9-71.userapi.com/c837733/v837733769/54cca/ODhvwF4S5No.jpg"/>
          <p:cNvPicPr>
            <a:picLocks noChangeAspect="1" noChangeArrowheads="1"/>
          </p:cNvPicPr>
          <p:nvPr/>
        </p:nvPicPr>
        <p:blipFill>
          <a:blip r:embed="rId2" cstate="print"/>
          <a:srcRect l="10566" t="6020" r="6635" b="11394"/>
          <a:stretch>
            <a:fillRect/>
          </a:stretch>
        </p:blipFill>
        <p:spPr bwMode="auto">
          <a:xfrm>
            <a:off x="283644" y="3025807"/>
            <a:ext cx="1684854" cy="1687964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5771"/>
            <a:ext cx="10972800" cy="698333"/>
          </a:xfrm>
        </p:spPr>
        <p:txBody>
          <a:bodyPr>
            <a:normAutofit fontScale="90000"/>
          </a:bodyPr>
          <a:lstStyle/>
          <a:p>
            <a:r>
              <a:rPr lang="ru-RU" sz="4000" b="1" i="1" dirty="0">
                <a:solidFill>
                  <a:srgbClr val="B54B1B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УЧЕБНЫЙ ОТДЕЛ</a:t>
            </a:r>
            <a:endParaRPr lang="ru-RU" sz="4000" dirty="0">
              <a:solidFill>
                <a:srgbClr val="B54B1B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Объект 16"/>
          <p:cNvSpPr>
            <a:spLocks noGrp="1"/>
          </p:cNvSpPr>
          <p:nvPr>
            <p:ph sz="half" idx="1"/>
          </p:nvPr>
        </p:nvSpPr>
        <p:spPr>
          <a:xfrm>
            <a:off x="2598057" y="2747873"/>
            <a:ext cx="5733143" cy="3783556"/>
          </a:xfrm>
        </p:spPr>
        <p:txBody>
          <a:bodyPr>
            <a:normAutofit fontScale="25000" lnSpcReduction="20000"/>
          </a:bodyPr>
          <a:lstStyle/>
          <a:p>
            <a:pPr marL="0" indent="0" algn="ctr">
              <a:buNone/>
            </a:pPr>
            <a:endParaRPr lang="ru-RU" dirty="0"/>
          </a:p>
          <a:p>
            <a:pPr marL="0" indent="0" algn="ctr">
              <a:buNone/>
            </a:pPr>
            <a:r>
              <a:rPr lang="ru-RU" sz="9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Сектор расписаний</a:t>
            </a:r>
          </a:p>
          <a:p>
            <a:pPr marL="0" indent="0" algn="ctr">
              <a:buNone/>
            </a:pPr>
            <a:endParaRPr lang="en-US" sz="8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ru-RU" sz="8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БОРОДИНА Екатерина Геннадьевна</a:t>
            </a:r>
            <a:r>
              <a:rPr lang="en-US" sz="8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8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en-US" sz="8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ru-RU" sz="8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каб</a:t>
            </a:r>
            <a:r>
              <a:rPr lang="ru-RU" sz="8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8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401)</a:t>
            </a:r>
            <a:endParaRPr lang="ru-RU" sz="8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ru-RU" sz="8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тел.: 335-94-94 (</a:t>
            </a:r>
            <a:r>
              <a:rPr lang="ru-RU" sz="8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доб</a:t>
            </a:r>
            <a:r>
              <a:rPr lang="ru-RU" sz="8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2206)</a:t>
            </a:r>
            <a:br>
              <a:rPr lang="ru-RU" sz="8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8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e-mail</a:t>
            </a:r>
            <a:r>
              <a:rPr lang="ru-RU" sz="8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8000" dirty="0"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borodina-eg@ranepa.ru</a:t>
            </a:r>
            <a:r>
              <a:rPr lang="en-US" sz="8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8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endParaRPr lang="ru-RU" sz="8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endParaRPr lang="ru-RU" sz="8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ru-RU" sz="8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ШАТРОВА Людмила </a:t>
            </a:r>
            <a:r>
              <a:rPr lang="ru-RU" sz="8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Иллиодоровна</a:t>
            </a:r>
            <a:endParaRPr lang="ru-RU" sz="8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ru-RU" sz="8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ru-RU" sz="8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каб</a:t>
            </a:r>
            <a:r>
              <a:rPr lang="ru-RU" sz="8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402)</a:t>
            </a:r>
          </a:p>
          <a:p>
            <a:pPr marL="0" indent="0" algn="ctr">
              <a:buNone/>
            </a:pPr>
            <a:r>
              <a:rPr lang="ru-RU" sz="8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тел.: 335-94-94 (доб. 2253)</a:t>
            </a:r>
            <a:br>
              <a:rPr lang="ru-RU" sz="8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8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e-mail</a:t>
            </a:r>
            <a:r>
              <a:rPr lang="ru-RU" sz="8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8000" dirty="0">
                <a:latin typeface="Times New Roman" panose="02020603050405020304" pitchFamily="18" charset="0"/>
                <a:cs typeface="Times New Roman" panose="02020603050405020304" pitchFamily="18" charset="0"/>
                <a:hlinkClick r:id="rId4"/>
              </a:rPr>
              <a:t>shatrova-li@ranepa.ru</a:t>
            </a:r>
            <a:r>
              <a:rPr lang="en-US" sz="8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0" indent="0">
              <a:buNone/>
            </a:pPr>
            <a:endParaRPr lang="en-US" sz="2000" dirty="0">
              <a:latin typeface="HeliosCond" pitchFamily="50" charset="0"/>
            </a:endParaRPr>
          </a:p>
          <a:p>
            <a:pPr marL="0" indent="0">
              <a:buNone/>
            </a:pPr>
            <a:endParaRPr lang="en-US" b="1" dirty="0">
              <a:latin typeface="HeliosCond" pitchFamily="50" charset="0"/>
            </a:endParaRPr>
          </a:p>
          <a:p>
            <a:pPr marL="0" indent="0">
              <a:buNone/>
            </a:pPr>
            <a:endParaRPr lang="en-US" sz="2000" dirty="0">
              <a:latin typeface="HeliosCond" pitchFamily="50" charset="0"/>
            </a:endParaRPr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518" r="16518"/>
          <a:stretch/>
        </p:blipFill>
        <p:spPr bwMode="auto">
          <a:xfrm>
            <a:off x="372534" y="4991705"/>
            <a:ext cx="1574210" cy="15397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6" cstate="print"/>
          <a:srcRect l="10480" t="2007" r="24991" b="50502"/>
          <a:stretch>
            <a:fillRect/>
          </a:stretch>
        </p:blipFill>
        <p:spPr bwMode="auto">
          <a:xfrm>
            <a:off x="323561" y="947873"/>
            <a:ext cx="1672157" cy="180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Прямоугольник 7"/>
          <p:cNvSpPr/>
          <p:nvPr/>
        </p:nvSpPr>
        <p:spPr>
          <a:xfrm>
            <a:off x="2815770" y="1034674"/>
            <a:ext cx="5094515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Начальник отдела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каб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401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КУЗЬМИНА Анна Игоревна</a:t>
            </a:r>
          </a:p>
          <a:p>
            <a:pPr algn="ctr"/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тел.: 335-94-94 (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доб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2206)</a:t>
            </a:r>
            <a:b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e-mail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  <a:hlinkClick r:id="rId7"/>
              </a:rPr>
              <a:t>kuzmina-ai@ranepa.ru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half" idx="2"/>
          </p:nvPr>
        </p:nvSpPr>
        <p:spPr>
          <a:xfrm>
            <a:off x="8229600" y="1600203"/>
            <a:ext cx="3672114" cy="5061854"/>
          </a:xfrm>
        </p:spPr>
        <p:txBody>
          <a:bodyPr>
            <a:normAutofit fontScale="25000" lnSpcReduction="20000"/>
          </a:bodyPr>
          <a:lstStyle/>
          <a:p>
            <a:pPr marL="0" indent="0" algn="ctr">
              <a:spcBef>
                <a:spcPts val="1200"/>
              </a:spcBef>
              <a:buNone/>
            </a:pPr>
            <a:r>
              <a:rPr lang="ru-RU" sz="9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Решение вопросов,    </a:t>
            </a:r>
          </a:p>
          <a:p>
            <a:pPr marL="0" indent="0" algn="ctr">
              <a:spcBef>
                <a:spcPts val="1200"/>
              </a:spcBef>
              <a:buNone/>
            </a:pPr>
            <a:r>
              <a:rPr lang="ru-RU" sz="9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связанных с:</a:t>
            </a:r>
          </a:p>
          <a:p>
            <a:pPr algn="ctr">
              <a:spcBef>
                <a:spcPts val="1200"/>
              </a:spcBef>
              <a:buFontTx/>
              <a:buChar char="-"/>
            </a:pPr>
            <a:r>
              <a:rPr lang="ru-RU" sz="9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текущим расписанием;</a:t>
            </a:r>
          </a:p>
          <a:p>
            <a:pPr algn="ctr">
              <a:spcBef>
                <a:spcPts val="1200"/>
              </a:spcBef>
              <a:buFontTx/>
              <a:buChar char="-"/>
            </a:pPr>
            <a:r>
              <a:rPr lang="ru-RU" sz="9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временем проведения занятий;</a:t>
            </a:r>
          </a:p>
          <a:p>
            <a:pPr algn="ctr">
              <a:spcBef>
                <a:spcPts val="1200"/>
              </a:spcBef>
              <a:buFontTx/>
              <a:buChar char="-"/>
            </a:pPr>
            <a:r>
              <a:rPr lang="ru-RU" sz="9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форматом/платформой проведения занятий;</a:t>
            </a:r>
          </a:p>
          <a:p>
            <a:pPr algn="ctr">
              <a:spcBef>
                <a:spcPts val="1200"/>
              </a:spcBef>
              <a:buFontTx/>
              <a:buChar char="-"/>
            </a:pPr>
            <a:r>
              <a:rPr lang="ru-RU" sz="9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отсутствием преподавателя </a:t>
            </a:r>
            <a:br>
              <a:rPr lang="ru-RU" sz="96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9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занятии;</a:t>
            </a:r>
          </a:p>
          <a:p>
            <a:pPr algn="ctr">
              <a:spcBef>
                <a:spcPts val="1200"/>
              </a:spcBef>
              <a:buFontTx/>
              <a:buChar char="-"/>
            </a:pPr>
            <a:r>
              <a:rPr lang="ru-RU" sz="9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 аудиторным фондом и т.п.</a:t>
            </a:r>
          </a:p>
          <a:p>
            <a:endParaRPr lang="ru-RU" sz="1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293455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1748</TotalTime>
  <Words>1623</Words>
  <Application>Microsoft Office PowerPoint</Application>
  <PresentationFormat>Широкоэкранный</PresentationFormat>
  <Paragraphs>381</Paragraphs>
  <Slides>35</Slides>
  <Notes>4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35</vt:i4>
      </vt:variant>
    </vt:vector>
  </HeadingPairs>
  <TitlesOfParts>
    <vt:vector size="43" baseType="lpstr">
      <vt:lpstr>Arial</vt:lpstr>
      <vt:lpstr>Avenir Light</vt:lpstr>
      <vt:lpstr>Calibri</vt:lpstr>
      <vt:lpstr>HeliosCond</vt:lpstr>
      <vt:lpstr>Tahoma</vt:lpstr>
      <vt:lpstr>Times New Roman</vt:lpstr>
      <vt:lpstr>Wingdings</vt:lpstr>
      <vt:lpstr>Тема Office</vt:lpstr>
      <vt:lpstr>Презентация PowerPoint</vt:lpstr>
      <vt:lpstr>РУКОВОДСТВО ФАКУЛЬТЕТА</vt:lpstr>
      <vt:lpstr>ЗАМЕСТИТЕЛИ ДЕКАНА</vt:lpstr>
      <vt:lpstr>ЗАВЕДУЮЩИЕ КАФЕДР</vt:lpstr>
      <vt:lpstr>ДИРЕКТОРА  ОБРАЗОВАТЕЛЬНЫХ ПРОГРАММ</vt:lpstr>
      <vt:lpstr>ДИРЕКТОРА  ОБРАЗОВАТЕЛЬНЫХ ПРОГРАММ</vt:lpstr>
      <vt:lpstr>ОРГАНИЗАЦИОННЫЙ ОТДЕЛ</vt:lpstr>
      <vt:lpstr>ОРГАНИЗАЦИОННЫЙ ОТДЕЛ  (кабинеты 308, 317)</vt:lpstr>
      <vt:lpstr>УЧЕБНЫЙ ОТДЕЛ</vt:lpstr>
      <vt:lpstr>Презентация PowerPoint</vt:lpstr>
      <vt:lpstr>РЕЖИМ ЗАНЯТИЙ</vt:lpstr>
      <vt:lpstr>МЕДИЦИНСКИЙ ПУНКТ</vt:lpstr>
      <vt:lpstr>Презентация PowerPoint</vt:lpstr>
      <vt:lpstr>Презентация PowerPoint</vt:lpstr>
      <vt:lpstr>Презентация PowerPoint</vt:lpstr>
      <vt:lpstr>Компенсации льготникам</vt:lpstr>
      <vt:lpstr>Презентация PowerPoint</vt:lpstr>
      <vt:lpstr>СКИДКИ ПО ОПЛАТЕ ОБУЧЕНИЯ</vt:lpstr>
      <vt:lpstr>СКИДКИ ПО ОПЛАТЕ ОБУЧЕНИЯ</vt:lpstr>
      <vt:lpstr>ЭЛЕКРОННАЯ  ИНФОРМАЦИОННО-ОБРАЗОВАТЕЛЬНАЯ СРЕДА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ПРОФИЛЬ MINORS</vt:lpstr>
      <vt:lpstr>Презентация PowerPoint</vt:lpstr>
      <vt:lpstr>Презентация PowerPoint</vt:lpstr>
      <vt:lpstr>Презентация PowerPoint</vt:lpstr>
      <vt:lpstr>ИНОСТРАННЫМ ГРАЖДАНАМ</vt:lpstr>
      <vt:lpstr>Презентация PowerPoint</vt:lpstr>
      <vt:lpstr>ВЫЕЗДНЫЕ КУРСЫ «STUDY WEEKS»</vt:lpstr>
      <vt:lpstr>В ИНСТИТУТЕ ЗАПРЕЩАЕТСЯ</vt:lpstr>
      <vt:lpstr>В ИНСТИТУТЕ ЗАПРЕЩАЕТСЯ</vt:lpstr>
      <vt:lpstr>КОНТАКТЫ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Торжественная церемония вручения дипломов выпускникам  факультета социальных технологий  СЗИУ РАНХиГС   Санкт-Петербург, 2016</dc:title>
  <dc:creator>Alexander Startsev</dc:creator>
  <cp:lastModifiedBy>Рощин Илья Дмитриевич</cp:lastModifiedBy>
  <cp:revision>158</cp:revision>
  <dcterms:created xsi:type="dcterms:W3CDTF">2016-07-08T00:40:59Z</dcterms:created>
  <dcterms:modified xsi:type="dcterms:W3CDTF">2021-09-02T09:35:21Z</dcterms:modified>
</cp:coreProperties>
</file>