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73" r:id="rId3"/>
    <p:sldId id="275" r:id="rId4"/>
    <p:sldId id="280" r:id="rId5"/>
    <p:sldId id="272" r:id="rId6"/>
    <p:sldId id="266" r:id="rId7"/>
    <p:sldId id="267" r:id="rId8"/>
    <p:sldId id="270" r:id="rId9"/>
    <p:sldId id="271" r:id="rId10"/>
    <p:sldId id="274" r:id="rId11"/>
    <p:sldId id="276" r:id="rId12"/>
    <p:sldId id="278" r:id="rId13"/>
    <p:sldId id="279" r:id="rId14"/>
    <p:sldId id="269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3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ziu-lib.ranep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2020%2012%2010%20&#1089;&#1083;&#1072;&#1081;&#1076;&#1099;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528" y="717659"/>
            <a:ext cx="4824536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23 октября </a:t>
            </a: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отмечаем </a:t>
            </a: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работника</a:t>
            </a:r>
          </a:p>
          <a:p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рекламы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69" name="Picture 1" descr="C:\Users\naumova_aa\Desktop\30330-pencil.jpg"/>
          <p:cNvPicPr>
            <a:picLocks noChangeAspect="1" noChangeArrowheads="1"/>
          </p:cNvPicPr>
          <p:nvPr/>
        </p:nvPicPr>
        <p:blipFill>
          <a:blip r:embed="rId2" cstate="print"/>
          <a:srcRect l="23232" r="17707" b="1268"/>
          <a:stretch>
            <a:fillRect/>
          </a:stretch>
        </p:blipFill>
        <p:spPr bwMode="auto">
          <a:xfrm>
            <a:off x="7896200" y="1196752"/>
            <a:ext cx="2520280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18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umova_aa\Desktop\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464" y="1124744"/>
            <a:ext cx="3379287" cy="4980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91944" y="1088915"/>
            <a:ext cx="61926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Ткаченко, Н. В. Креативная реклама : технологии проектирования : учебное пособие для вузов / Н. В. Ткаченко, О. Н. Ткаченко. – Москва : ЮНИТИ, 2009. – 335 c. : ил.</a:t>
            </a:r>
            <a:br>
              <a:rPr lang="ru-RU" sz="2000" b="1" dirty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Учебное пособие содержит материал, раскрывающий важные аспекты создания креативной рекламы. </a:t>
            </a:r>
            <a:endParaRPr lang="en-US" sz="2000" dirty="0">
              <a:solidFill>
                <a:schemeClr val="accent1"/>
              </a:solidFill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Систематизируются методики мышления специалистов в области рекламного проектирования. </a:t>
            </a:r>
            <a:endParaRPr lang="en-US" sz="2000" dirty="0">
              <a:solidFill>
                <a:schemeClr val="accent1"/>
              </a:solidFill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Практические задания нацелены на развитие необходимых навыков в  проектирования  рекламных акций, исследования стереотипов и их использование для усиления эффективности рекламной продукции.</a:t>
            </a:r>
            <a:endParaRPr lang="en-US" sz="2000" dirty="0">
              <a:solidFill>
                <a:schemeClr val="accent1"/>
              </a:solidFill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 Книга для студентов вузов, обучающихся </a:t>
            </a:r>
            <a:endParaRPr lang="en-US" sz="2000" dirty="0">
              <a:solidFill>
                <a:schemeClr val="accent1"/>
              </a:solidFill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по специальностям "Связи с обще-</a:t>
            </a:r>
            <a:r>
              <a:rPr lang="ru-RU" sz="2000" dirty="0" err="1">
                <a:solidFill>
                  <a:schemeClr val="accent1"/>
                </a:solidFill>
              </a:rPr>
              <a:t>ственностью</a:t>
            </a:r>
            <a:r>
              <a:rPr lang="ru-RU" sz="2000" dirty="0">
                <a:solidFill>
                  <a:schemeClr val="accent1"/>
                </a:solidFill>
              </a:rPr>
              <a:t>", "Менеджмент".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17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aumova_aa\Desktop\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1052736"/>
            <a:ext cx="3482801" cy="5230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19936" y="1268760"/>
            <a:ext cx="61926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Осадчий, М. А. Русский язык в судебном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процессе : книга для судебных лингвистов-экспертов,  журналистов, политиков, специалистов по рекламе и PR / М. А. Осадчий. </a:t>
            </a:r>
            <a:r>
              <a:rPr lang="ru-RU" b="1" dirty="0">
                <a:solidFill>
                  <a:schemeClr val="accent1"/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Москва : URSS, 2020. - 254 c. 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Современная публичная коммуникация является зоной реализации правовых рисков. В настоящей книге представлено  исследование публичной речевой коммуникации в аспекте управления правовыми рисками.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Путём моделирования установлены зоны правового риска, актуальные для публичной коммуникации на русском языке.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Исследование является попыткой  построения рисковОй модели русского языка, предоставляющего языковому носителю средства реализации правовых рисков.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Будущие журналисты и специалисты по рекламе, а ныне -  студенты ФСТ СЗИУ, эта книга стоит вашего внимания.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1484784"/>
            <a:ext cx="5256584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Библиотека </a:t>
            </a:r>
          </a:p>
          <a:p>
            <a:pPr algn="ctr"/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Днепропетровской, 8      </a:t>
            </a: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работает</a:t>
            </a: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вас</a:t>
            </a:r>
            <a:endParaRPr lang="ru-RU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ПН - ПТ</a:t>
            </a:r>
          </a:p>
          <a:p>
            <a:pPr algn="ctr"/>
            <a:r>
              <a:rPr lang="ru-RU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– 17.30</a:t>
            </a:r>
            <a:endParaRPr lang="ru-RU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924000"/>
            <a:ext cx="4139952" cy="49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0238"/>
      </p:ext>
    </p:extLst>
  </p:cSld>
  <p:clrMapOvr>
    <a:masterClrMapping/>
  </p:clrMapOvr>
  <p:transition spd="slow" advClick="0" advTm="1784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80728"/>
            <a:ext cx="11352584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Следите за новостями на сайте библиотеки СЗИУ </a:t>
            </a: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https</a:t>
            </a: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://</a:t>
            </a: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sziu-lib.ranepa.ru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Библиотека в соцсетях:</a:t>
            </a:r>
          </a:p>
          <a:p>
            <a:r>
              <a:rPr lang="en-US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vk.com/club30272614</a:t>
            </a:r>
            <a:r>
              <a:rPr lang="ru-RU" sz="4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sziu_library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facebook.com/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nwipalibrary</a:t>
            </a:r>
            <a:endParaRPr lang="ru-RU" sz="10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ru-RU" sz="280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028" name="Picture 4" descr="C:\Users\naumova_aa\Desktop\в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598684"/>
            <a:ext cx="504056" cy="504056"/>
          </a:xfrm>
          <a:prstGeom prst="rect">
            <a:avLst/>
          </a:prstGeom>
          <a:noFill/>
        </p:spPr>
      </p:pic>
      <p:pic>
        <p:nvPicPr>
          <p:cNvPr id="1029" name="Picture 5" descr="C:\Users\naumova_aa\Desktop\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515888" cy="515888"/>
          </a:xfrm>
          <a:prstGeom prst="rect">
            <a:avLst/>
          </a:prstGeom>
          <a:noFill/>
        </p:spPr>
      </p:pic>
      <p:pic>
        <p:nvPicPr>
          <p:cNvPr id="1030" name="Picture 6" descr="C:\Users\naumova_aa\Desktop\face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352" y="4847212"/>
            <a:ext cx="576064" cy="593260"/>
          </a:xfrm>
          <a:prstGeom prst="rect">
            <a:avLst/>
          </a:prstGeom>
          <a:noFill/>
        </p:spPr>
      </p:pic>
      <p:pic>
        <p:nvPicPr>
          <p:cNvPr id="1031" name="Picture 7" descr="C:\Users\naumova_aa\Desktop\X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2999" y="5489848"/>
            <a:ext cx="183659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408644"/>
      </p:ext>
    </p:extLst>
  </p:cSld>
  <p:clrMapOvr>
    <a:masterClrMapping/>
  </p:clrMapOvr>
  <p:transition spd="slow" advClick="0" advTm="2254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umova_aa\Desktop\поздравлен.jpg"/>
          <p:cNvPicPr>
            <a:picLocks noChangeAspect="1" noChangeArrowheads="1"/>
          </p:cNvPicPr>
          <p:nvPr/>
        </p:nvPicPr>
        <p:blipFill rotWithShape="1">
          <a:blip r:embed="rId2" cstate="print"/>
          <a:srcRect l="16939" t="28414" b="8637"/>
          <a:stretch/>
        </p:blipFill>
        <p:spPr bwMode="auto">
          <a:xfrm>
            <a:off x="2135560" y="764704"/>
            <a:ext cx="7920880" cy="5917034"/>
          </a:xfrm>
          <a:prstGeom prst="rect">
            <a:avLst/>
          </a:prstGeom>
          <a:noFill/>
        </p:spPr>
      </p:pic>
      <p:pic>
        <p:nvPicPr>
          <p:cNvPr id="1027" name="Picture 3" descr="C:\Users\naumova_aa\Desktop\RANKHiGS.jpg"/>
          <p:cNvPicPr>
            <a:picLocks noChangeAspect="1" noChangeArrowheads="1"/>
          </p:cNvPicPr>
          <p:nvPr/>
        </p:nvPicPr>
        <p:blipFill>
          <a:blip r:embed="rId3" cstate="print"/>
          <a:srcRect l="7378" t="-5764" r="7038" b="7771"/>
          <a:stretch>
            <a:fillRect/>
          </a:stretch>
        </p:blipFill>
        <p:spPr bwMode="auto">
          <a:xfrm>
            <a:off x="7680176" y="836712"/>
            <a:ext cx="209440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592" y="1095598"/>
            <a:ext cx="1851029" cy="1498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898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504" y="980728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Друзья, наши дорогие читатели!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Библиотека желает вам энтузиазма в обучении. 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позитив по жизни поможет достичь желаемого результата в умении рекламировать. Воздействие рекламы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подобно хорошему продавцу в торговом зале.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Креативные рекламщики мыслят неординарно,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процессе приходят озарения: как 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раскрыть цену и ценность продукта компании. </a:t>
            </a:r>
          </a:p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Вдохновляйтесь, собирая пазлы новых знаний и практических навыков. </a:t>
            </a:r>
          </a:p>
        </p:txBody>
      </p:sp>
    </p:spTree>
  </p:cSld>
  <p:clrMapOvr>
    <a:masterClrMapping/>
  </p:clrMapOvr>
  <p:transition spd="slow" advClick="0" advTm="16177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65879" y="692006"/>
            <a:ext cx="24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052736"/>
            <a:ext cx="11233248" cy="5370701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Для вас </a:t>
            </a:r>
            <a:r>
              <a:rPr lang="ru-RU" sz="2800" b="1" dirty="0">
                <a:solidFill>
                  <a:schemeClr val="accent1"/>
                </a:solidFill>
              </a:rPr>
              <a:t>–</a:t>
            </a:r>
            <a:r>
              <a:rPr lang="ru-RU" sz="2800" dirty="0">
                <a:solidFill>
                  <a:srgbClr val="0070C0"/>
                </a:solidFill>
              </a:rPr>
              <a:t> электронные новинки, изданные в </a:t>
            </a:r>
            <a:r>
              <a:rPr lang="ru-RU" sz="2800" b="1" dirty="0">
                <a:solidFill>
                  <a:srgbClr val="0070C0"/>
                </a:solidFill>
              </a:rPr>
              <a:t>2020</a:t>
            </a:r>
            <a:r>
              <a:rPr lang="ru-RU" sz="2800" dirty="0">
                <a:solidFill>
                  <a:srgbClr val="0070C0"/>
                </a:solidFill>
              </a:rPr>
              <a:t> г. </a:t>
            </a:r>
            <a:r>
              <a:rPr lang="ru-RU" sz="2400" dirty="0">
                <a:solidFill>
                  <a:srgbClr val="0070C0"/>
                </a:solidFill>
              </a:rPr>
              <a:t>	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</a:rPr>
              <a:t>Доступ </a:t>
            </a:r>
            <a:r>
              <a:rPr lang="ru-RU" sz="2800" b="1" dirty="0">
                <a:solidFill>
                  <a:srgbClr val="0070C0"/>
                </a:solidFill>
              </a:rPr>
              <a:t>на сайте </a:t>
            </a:r>
            <a:r>
              <a:rPr lang="ru-RU" sz="2800" dirty="0">
                <a:solidFill>
                  <a:srgbClr val="0070C0"/>
                </a:solidFill>
              </a:rPr>
              <a:t>библиотеки </a:t>
            </a:r>
            <a:r>
              <a:rPr lang="ru-RU" sz="2800" dirty="0">
                <a:solidFill>
                  <a:srgbClr val="0070C0"/>
                </a:solidFill>
              </a:rPr>
              <a:t>СЗИУ  </a:t>
            </a:r>
            <a:r>
              <a:rPr lang="en-US" sz="2000" dirty="0">
                <a:solidFill>
                  <a:schemeClr val="tx2"/>
                </a:solidFill>
                <a:hlinkClick r:id="rId2" action="ppaction://hlinkpres?slideindex=1&amp;slidetitle="/>
              </a:rPr>
              <a:t>https://sziu-lib.ranepa.ru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sz="1100" b="1" dirty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Бизнес-коммуникации в сервисе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: документационные, речевые, имиджевые и рекламные  технологии : учебное пособие / О. Я. Гойхман и др. – Москва : ИНФРА-М, 2020. – 229 c. : ил. - Текст : электронный. - URL: https://znanium.com/catalog/product/1087046 (дата обращения: 18.08.2020)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Душкина, М. Р.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Технологии рекламы и связей с общественностью в маркетинге : учебник для вузов / М. Р. Душкина. – Москва : Юрайт, 2020. –  462 c.  - (Высшее образование) . - Текст : электронный // ЭБС Юрайт [сайт]. — URL: http://www.biblio-online.ru/bcode/448344 (дата обращения: 23.07.2020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Ковалева, А. В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. Основы социальной рекламы : учебное пособие / А. В. Ковалева. –  Москва : Юрайт, 2020. – 155 c. - Текст : электронный // ЭБС Юрайт [сайт]. — URL: http://www.biblio-online.ru/bcode/448252 (дата обращения: 28.07.2020). 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Колышкина, Т. Б.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Реклама в местах продаж : учебное пособие для вузов / Т. Б. Колышкина, И. В. Шустина, Е. В. Маркова. –  2-е изд. –  Москва : Юрайт, 2020. –  222 c. . - (Высшее образование) . - ЭБС Юрайт [сайт]. - URL: https://biblio- online.ru/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bcode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/448248 (дата обращения: 07.11.2019). 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Маркова, Е В. Психология рекламы : учебное пособие / Е. В. Маркова. - Москва : ФОРУМ, 2020. – 1525 c. - Текст : электронный. - URL: https://znanium.com/catalog/product/1074811 (дата обращения: 07.09.2020). 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Селезнева, Л. В.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Написание рекламных текстов : учебное пособие для СПО/ Л. В. Селезнева. –  Москва : Юрайт, 2020. –  159 c. - Текст : электронный // ЭБС Юрайт [сайт]. — URL: https://www.biblio-online.ru/bcode/457495 (дата обращения: 12.02.2020). 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Чилингир, Е. Ю.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Реклама и связи с общественностью: введение в профессию : учебное пособие / Е. Ю. Чилингир. –  Москва : Ай Пи Ар Медиа, 2020. –  240 c. - Текст : электронный. - URL: http://www.iprbookshop.ru/95336.html (дата обращения: 10.09.2020). 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62433" y="908720"/>
            <a:ext cx="11422042" cy="1224136"/>
          </a:xfrm>
          <a:prstGeom prst="horizontalScroll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255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52451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naumova_aa\Desktop\Вирт КИВ РЕКЛАМА\лай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4581128"/>
            <a:ext cx="1152128" cy="648072"/>
          </a:xfrm>
          <a:prstGeom prst="rect">
            <a:avLst/>
          </a:prstGeom>
          <a:noFill/>
        </p:spPr>
      </p:pic>
      <p:pic>
        <p:nvPicPr>
          <p:cNvPr id="1027" name="Picture 3" descr="C:\Users\naumova_aa\Desktop\2019 очей очарованье\working\ЗАСТАВКИ\Объявл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124744"/>
            <a:ext cx="11449272" cy="5472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20116" y="2348880"/>
            <a:ext cx="4929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Друзья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 на следующих слайдах 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имеются в библиотеке в печатном 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761664" y="2348880"/>
            <a:ext cx="3493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Забирайте </a:t>
            </a: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 во временное пользование</a:t>
            </a:r>
            <a:endParaRPr lang="ru-RU" sz="3600" dirty="0"/>
          </a:p>
        </p:txBody>
      </p:sp>
      <p:pic>
        <p:nvPicPr>
          <p:cNvPr id="1028" name="Picture 4" descr="C:\Users\naumova_aa\Desktop\2019 очей очарованье\working\ЗАСТАВКИ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582" y="4039799"/>
            <a:ext cx="2654770" cy="1990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5920" y="821432"/>
            <a:ext cx="6264696" cy="54158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accent1"/>
                </a:solidFill>
              </a:rPr>
              <a:t>        Иншакова, Н Г. Рекламный и пиар-текст : основы редактирования : [учебное пособие для вузов по направлению подготовки ВПО "Журналистика"] / Н. Г. Иншакова. - Москва : Аспект Пресс, 2014. - 256 c. : ил.</a:t>
            </a:r>
          </a:p>
          <a:p>
            <a:pPr>
              <a:buNone/>
            </a:pPr>
            <a:endParaRPr lang="ru-RU" sz="2000" b="1" dirty="0">
              <a:solidFill>
                <a:schemeClr val="accent1"/>
              </a:solidFill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accent1"/>
                </a:solidFill>
              </a:rPr>
              <a:t>         </a:t>
            </a:r>
            <a:r>
              <a:rPr lang="ru-RU" sz="2000" dirty="0">
                <a:solidFill>
                  <a:schemeClr val="accent1"/>
                </a:solidFill>
              </a:rPr>
              <a:t>Учебное пособие посвящено работе редактора над текстами в </a:t>
            </a:r>
            <a:r>
              <a:rPr lang="en-US" sz="2000" dirty="0">
                <a:solidFill>
                  <a:schemeClr val="accent1"/>
                </a:solidFill>
              </a:rPr>
              <a:t>PR</a:t>
            </a:r>
            <a:r>
              <a:rPr lang="ru-RU" sz="2000" dirty="0">
                <a:solidFill>
                  <a:schemeClr val="accent1"/>
                </a:solidFill>
              </a:rPr>
              <a:t> и РиСО.      Рассмотрены параметры классификации этих текстов, дана характеристика основных видов и жанров, предложены критерии оценки содержания и формы рекламных и </a:t>
            </a:r>
            <a:r>
              <a:rPr lang="en-US" sz="2000" dirty="0">
                <a:solidFill>
                  <a:schemeClr val="accent1"/>
                </a:solidFill>
              </a:rPr>
              <a:t>PR</a:t>
            </a:r>
            <a:r>
              <a:rPr lang="ru-RU" sz="2000" dirty="0">
                <a:solidFill>
                  <a:schemeClr val="accent1"/>
                </a:solidFill>
              </a:rPr>
              <a:t>-произведений согласно теории и методике редактирования. Основные приёмы редакторского анализа рекламных и </a:t>
            </a:r>
            <a:r>
              <a:rPr lang="en-US" sz="2000" dirty="0">
                <a:solidFill>
                  <a:schemeClr val="accent1"/>
                </a:solidFill>
              </a:rPr>
              <a:t>PR</a:t>
            </a:r>
            <a:r>
              <a:rPr lang="ru-RU" sz="2000" dirty="0">
                <a:solidFill>
                  <a:schemeClr val="accent1"/>
                </a:solidFill>
              </a:rPr>
              <a:t>-текстов приведены на примерах из современной жизни.           Рекомендуем также для студентов, обучающихся основам рекламы и практиков, работающих в этих сферах.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026" name="AutoShape 2" descr="https://ozon-st.cdn.ngenix.net/multimedia/c600/1009125187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naumova_aa\Desktop\инша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908720"/>
            <a:ext cx="3436942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3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ruslania.com/pictures/books_photos/41/413194/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ruslania.com/pictures/books_photos/41/413194/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ruslania.com/pictures/books_photos/41/413194/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naumova_aa\Desktop\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914603"/>
            <a:ext cx="3557766" cy="531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1384" y="1049204"/>
            <a:ext cx="56886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Аниськина, Н. В. Модели анализа рекламного текста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: [учебное пособие для студентов вузов] / Н. В. Аниськина, Т. Б. Колышкина. – Москва : ФОРУМ , 2017. – 302 c. : ил.</a:t>
            </a:r>
            <a:endParaRPr lang="en-US" sz="2000" b="1" dirty="0">
              <a:solidFill>
                <a:schemeClr val="accent1"/>
              </a:solidFill>
            </a:endParaRPr>
          </a:p>
          <a:p>
            <a:r>
              <a:rPr lang="ru-RU" sz="1400" dirty="0">
                <a:solidFill>
                  <a:schemeClr val="accent1"/>
                </a:solidFill>
              </a:rPr>
              <a:t>                    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Учебное пособие предназначено для бакалавров, обучающихся по направлениям «РиСО», «Журналистика».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ru-RU" sz="2000" dirty="0">
                <a:solidFill>
                  <a:schemeClr val="accent1"/>
                </a:solidFill>
              </a:rPr>
              <a:t>Основное внимание уделено разбору рекламного текста с нескольких методологических позиций. В качестве примеров для анализа используются тексты объявлений в прессе и печатной рекламе.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Отрадно, что издание стало призером "Творческого конкурса научных разработок, инновационных решений в ВПО", проводимого Всероссийского форума "Образовательная среда".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 advClick="0" advTm="14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umova_aa\Desktop\Вирт КИВ РЕКЛАМА\11 издание соврем рекл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5757">
            <a:off x="7737846" y="1468870"/>
            <a:ext cx="3528141" cy="46499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6414">
            <a:off x="4383625" y="537153"/>
            <a:ext cx="3880749" cy="3864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472" y="1268760"/>
            <a:ext cx="4824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Аренс, У. Современная реклама / У. Аренс. – Москва, </a:t>
            </a:r>
            <a:r>
              <a:rPr lang="vi-VN" b="1" dirty="0">
                <a:solidFill>
                  <a:srgbClr val="0070C0"/>
                </a:solidFill>
              </a:rPr>
              <a:t>Эксмо́</a:t>
            </a:r>
            <a:r>
              <a:rPr lang="ru-RU" b="1" dirty="0">
                <a:solidFill>
                  <a:schemeClr val="accent1"/>
                </a:solidFill>
              </a:rPr>
              <a:t>, 2011. – 880 с., ил. 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Эта книга издается уже более 25 лет и выдержала 11 переизданий. </a:t>
            </a:r>
          </a:p>
          <a:p>
            <a:pPr algn="just"/>
            <a:endParaRPr lang="ru-RU" dirty="0">
              <a:solidFill>
                <a:schemeClr val="accent1"/>
              </a:solidFill>
            </a:endParaRP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Считается энциклопедией современной рекламы: каждая из 18 глав книги содержит цветные иллюстрации рекламных объявлений, роликов и рекламных кампаний, наглядно показывающих высокие достижения. "Современная реклама" – умело иллюстрированный учебник, в котором представлены основные медиасредства рекламы: печатные, электронные, цифровые, интерактивные и наружные. </a:t>
            </a:r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Книга предназначена рекламистам, маркетологам, а также студентам и преподавателям  профильных вузов.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bizlit.com.ua/image/cache/data/images4/kniga-reklama-i-pr-v-biznese-600x80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bizlit.com.ua/image/cache/data/images4/kniga-reklama-i-pr-v-biznese-600x80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07968" y="980728"/>
            <a:ext cx="55874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Толкачёв, А. Н. Реклама и </a:t>
            </a:r>
            <a:r>
              <a:rPr lang="en-US" sz="2000" b="1" dirty="0">
                <a:solidFill>
                  <a:schemeClr val="accent1"/>
                </a:solidFill>
              </a:rPr>
              <a:t>PR </a:t>
            </a:r>
            <a:r>
              <a:rPr lang="ru-RU" sz="2000" b="1" dirty="0">
                <a:solidFill>
                  <a:schemeClr val="accent1"/>
                </a:solidFill>
              </a:rPr>
              <a:t>в 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>Бизнесе / А. Н. Толкачёв. – Москва : ЭКСМО, 2009. – 352 с.  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Для создания рекламы и организации PR своего бизнеса – нужно знать закон.  В издании исчерпывающе раскрыта проблемная тема применения законодательства            в современной России.  Читателям предложены подходы к производству  рекламы. Даны примеры рекламных акций и руководства по разработке и проведению юридически обоснованных рекламных кампаний.  Приводится анализ ошибок и достижений участников рекламного рынка. </a:t>
            </a:r>
            <a:br>
              <a:rPr lang="ru-RU" sz="2000" dirty="0">
                <a:solidFill>
                  <a:schemeClr val="accent1"/>
                </a:solidFill>
              </a:rPr>
            </a:br>
            <a:r>
              <a:rPr lang="ru-RU" sz="2000" dirty="0">
                <a:solidFill>
                  <a:schemeClr val="accent1"/>
                </a:solidFill>
              </a:rPr>
              <a:t>Издание адресовано специалистам по рекламе</a:t>
            </a:r>
            <a:r>
              <a:rPr lang="en-US" sz="2000" dirty="0">
                <a:solidFill>
                  <a:schemeClr val="accent1"/>
                </a:solidFill>
              </a:rPr>
              <a:t>, PR </a:t>
            </a:r>
            <a:r>
              <a:rPr lang="ru-RU" sz="2000" dirty="0">
                <a:solidFill>
                  <a:schemeClr val="accent1"/>
                </a:solidFill>
              </a:rPr>
              <a:t>и юристам.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053" name="Picture 5" descr="C:\Users\naumova_aa\Desktop\kniga-reklama-i-pr-v-biznese-600x800.jpg"/>
          <p:cNvPicPr>
            <a:picLocks noChangeAspect="1" noChangeArrowheads="1"/>
          </p:cNvPicPr>
          <p:nvPr/>
        </p:nvPicPr>
        <p:blipFill>
          <a:blip r:embed="rId2" cstate="print"/>
          <a:srcRect l="8459" t="5648" r="8704" b="3984"/>
          <a:stretch>
            <a:fillRect/>
          </a:stretch>
        </p:blipFill>
        <p:spPr bwMode="auto">
          <a:xfrm>
            <a:off x="911424" y="1124744"/>
            <a:ext cx="3917603" cy="4831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162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osum.com/images/posts/2016/07/27/post_knigi_02_07-2016.jpg"/>
          <p:cNvPicPr>
            <a:picLocks noChangeAspect="1" noChangeArrowheads="1"/>
          </p:cNvPicPr>
          <p:nvPr/>
        </p:nvPicPr>
        <p:blipFill>
          <a:blip r:embed="rId2" cstate="print"/>
          <a:srcRect l="33315" r="26964"/>
          <a:stretch>
            <a:fillRect/>
          </a:stretch>
        </p:blipFill>
        <p:spPr bwMode="auto">
          <a:xfrm>
            <a:off x="7032104" y="782818"/>
            <a:ext cx="3816424" cy="5699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71464" y="1108869"/>
            <a:ext cx="511256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sz="1750" b="1" dirty="0" err="1">
                <a:solidFill>
                  <a:schemeClr val="accent1"/>
                </a:solidFill>
              </a:rPr>
              <a:t>Тангейт</a:t>
            </a:r>
            <a:r>
              <a:rPr lang="ru-RU" sz="1750" b="1" dirty="0">
                <a:solidFill>
                  <a:schemeClr val="accent1"/>
                </a:solidFill>
              </a:rPr>
              <a:t>, М. Всемирная история рекламы / М. </a:t>
            </a:r>
            <a:r>
              <a:rPr lang="ru-RU" sz="1750" b="1" dirty="0" err="1">
                <a:solidFill>
                  <a:schemeClr val="accent1"/>
                </a:solidFill>
              </a:rPr>
              <a:t>Тангейт</a:t>
            </a:r>
            <a:r>
              <a:rPr lang="ru-RU" sz="1750" b="1" dirty="0">
                <a:solidFill>
                  <a:schemeClr val="accent1"/>
                </a:solidFill>
              </a:rPr>
              <a:t>. – Москва: Альпина Бизнес Букс, 2008. – 270 с.</a:t>
            </a:r>
          </a:p>
          <a:p>
            <a:pPr algn="just"/>
            <a:endParaRPr lang="ru-RU" sz="1750" b="1" dirty="0">
              <a:solidFill>
                <a:schemeClr val="accent1"/>
              </a:solidFill>
            </a:endParaRP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В книге описаны истории мировых  рекламных агентств, известные  рекламные кампании, оказавшие сильное влияние  на развитие этого бизнеса.  Автор нарисовал живые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словесные портреты революционеров, перфекционистов и дельцов, благодаря которым манипуляция сознанием и сегодня привлекает харизматичных людей. 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Книга является полноценным учебником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по рекламе в её  историческом развитии. 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Книга предназначена для топ-менеджеров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и сотрудников рекламных и PR-агентств, </a:t>
            </a: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преподавателей и студентов.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15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6d17c2c71eb084388057359d97e9f157bcef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</TotalTime>
  <Words>742</Words>
  <Application>Microsoft Office PowerPoint</Application>
  <PresentationFormat>Широкоэкранный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Б Е С Т С Е Л Л Е 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Апполинария Александровна Наумова</dc:creator>
  <cp:lastModifiedBy>Преподаватель (teacher)</cp:lastModifiedBy>
  <cp:revision>263</cp:revision>
  <dcterms:created xsi:type="dcterms:W3CDTF">2020-08-28T08:29:19Z</dcterms:created>
  <dcterms:modified xsi:type="dcterms:W3CDTF">2020-10-21T14:59:07Z</dcterms:modified>
</cp:coreProperties>
</file>