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80" r:id="rId3"/>
    <p:sldId id="281" r:id="rId4"/>
    <p:sldId id="315" r:id="rId5"/>
    <p:sldId id="282" r:id="rId6"/>
    <p:sldId id="329" r:id="rId7"/>
    <p:sldId id="285" r:id="rId8"/>
    <p:sldId id="317" r:id="rId9"/>
    <p:sldId id="283" r:id="rId10"/>
    <p:sldId id="284" r:id="rId11"/>
    <p:sldId id="337" r:id="rId12"/>
    <p:sldId id="286" r:id="rId13"/>
    <p:sldId id="338" r:id="rId14"/>
    <p:sldId id="339" r:id="rId15"/>
    <p:sldId id="341" r:id="rId16"/>
    <p:sldId id="340" r:id="rId17"/>
    <p:sldId id="324" r:id="rId18"/>
    <p:sldId id="325" r:id="rId19"/>
    <p:sldId id="291" r:id="rId20"/>
    <p:sldId id="290" r:id="rId21"/>
    <p:sldId id="292" r:id="rId22"/>
    <p:sldId id="302" r:id="rId23"/>
    <p:sldId id="322" r:id="rId24"/>
    <p:sldId id="323" r:id="rId25"/>
    <p:sldId id="328" r:id="rId26"/>
    <p:sldId id="303" r:id="rId27"/>
    <p:sldId id="327" r:id="rId28"/>
    <p:sldId id="321" r:id="rId29"/>
    <p:sldId id="330" r:id="rId30"/>
    <p:sldId id="331" r:id="rId31"/>
    <p:sldId id="332" r:id="rId32"/>
    <p:sldId id="336" r:id="rId33"/>
    <p:sldId id="333" r:id="rId34"/>
    <p:sldId id="334" r:id="rId35"/>
    <p:sldId id="293" r:id="rId36"/>
    <p:sldId id="294" r:id="rId37"/>
    <p:sldId id="295" r:id="rId38"/>
    <p:sldId id="297" r:id="rId39"/>
    <p:sldId id="304" r:id="rId40"/>
    <p:sldId id="320" r:id="rId41"/>
    <p:sldId id="326" r:id="rId42"/>
    <p:sldId id="306" r:id="rId43"/>
    <p:sldId id="310" r:id="rId44"/>
    <p:sldId id="31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B1B"/>
    <a:srgbClr val="9A0000"/>
    <a:srgbClr val="E26E3A"/>
    <a:srgbClr val="304090"/>
    <a:srgbClr val="323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436" autoAdjust="0"/>
    <p:restoredTop sz="81395" autoAdjust="0"/>
  </p:normalViewPr>
  <p:slideViewPr>
    <p:cSldViewPr snapToGrid="0">
      <p:cViewPr>
        <p:scale>
          <a:sx n="70" d="100"/>
          <a:sy n="70" d="100"/>
        </p:scale>
        <p:origin x="1380" y="10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A35E8-2AEB-45ED-A7FC-E7DC6FA417FC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1D9F3-1E8A-4E7A-ADA6-33AC39C21A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2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D9F3-1E8A-4E7A-ADA6-33AC39C21AA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4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7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D2C6-8CF5-446A-8E2B-2FAD3DE80C13}" type="datetime1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4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3FD09-AE65-496D-ACAB-638592010C63}" type="datetime1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3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BDA92-6A76-4936-8E70-35C6D4AB92D2}" type="datetime1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8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4687239" y="61087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961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8583066" y="-3813205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E9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7130783" y="-41109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E88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296910" y="353465"/>
            <a:ext cx="6646685" cy="6604427"/>
          </a:xfrm>
          <a:custGeom>
            <a:avLst/>
            <a:gdLst>
              <a:gd name="connsiteX0" fmla="*/ 4571593 w 6646685"/>
              <a:gd name="connsiteY0" fmla="*/ 1944062 h 6604427"/>
              <a:gd name="connsiteX1" fmla="*/ 4919313 w 6646685"/>
              <a:gd name="connsiteY1" fmla="*/ 1944062 h 6604427"/>
              <a:gd name="connsiteX2" fmla="*/ 1678590 w 6646685"/>
              <a:gd name="connsiteY2" fmla="*/ 6604427 h 6604427"/>
              <a:gd name="connsiteX3" fmla="*/ 1330870 w 6646685"/>
              <a:gd name="connsiteY3" fmla="*/ 6604427 h 6604427"/>
              <a:gd name="connsiteX4" fmla="*/ 4760626 w 6646685"/>
              <a:gd name="connsiteY4" fmla="*/ 1021978 h 6604427"/>
              <a:gd name="connsiteX5" fmla="*/ 5108346 w 6646685"/>
              <a:gd name="connsiteY5" fmla="*/ 1021978 h 6604427"/>
              <a:gd name="connsiteX6" fmla="*/ 1867623 w 6646685"/>
              <a:gd name="connsiteY6" fmla="*/ 5682342 h 6604427"/>
              <a:gd name="connsiteX7" fmla="*/ 1519903 w 6646685"/>
              <a:gd name="connsiteY7" fmla="*/ 5682342 h 6604427"/>
              <a:gd name="connsiteX8" fmla="*/ 4007591 w 6646685"/>
              <a:gd name="connsiteY8" fmla="*/ 783771 h 6604427"/>
              <a:gd name="connsiteX9" fmla="*/ 4355311 w 6646685"/>
              <a:gd name="connsiteY9" fmla="*/ 783771 h 6604427"/>
              <a:gd name="connsiteX10" fmla="*/ 1114588 w 6646685"/>
              <a:gd name="connsiteY10" fmla="*/ 5444136 h 6604427"/>
              <a:gd name="connsiteX11" fmla="*/ 766868 w 6646685"/>
              <a:gd name="connsiteY11" fmla="*/ 5444136 h 6604427"/>
              <a:gd name="connsiteX12" fmla="*/ 3240723 w 6646685"/>
              <a:gd name="connsiteY12" fmla="*/ 560934 h 6604427"/>
              <a:gd name="connsiteX13" fmla="*/ 3588443 w 6646685"/>
              <a:gd name="connsiteY13" fmla="*/ 560934 h 6604427"/>
              <a:gd name="connsiteX14" fmla="*/ 347720 w 6646685"/>
              <a:gd name="connsiteY14" fmla="*/ 5221299 h 6604427"/>
              <a:gd name="connsiteX15" fmla="*/ 0 w 6646685"/>
              <a:gd name="connsiteY15" fmla="*/ 5221299 h 6604427"/>
              <a:gd name="connsiteX16" fmla="*/ 6298965 w 6646685"/>
              <a:gd name="connsiteY16" fmla="*/ 99893 h 6604427"/>
              <a:gd name="connsiteX17" fmla="*/ 6646685 w 6646685"/>
              <a:gd name="connsiteY17" fmla="*/ 99893 h 6604427"/>
              <a:gd name="connsiteX18" fmla="*/ 3405962 w 6646685"/>
              <a:gd name="connsiteY18" fmla="*/ 4760257 h 6604427"/>
              <a:gd name="connsiteX19" fmla="*/ 3058242 w 6646685"/>
              <a:gd name="connsiteY19" fmla="*/ 4760257 h 6604427"/>
              <a:gd name="connsiteX20" fmla="*/ 5006515 w 6646685"/>
              <a:gd name="connsiteY20" fmla="*/ 0 h 6604427"/>
              <a:gd name="connsiteX21" fmla="*/ 5354235 w 6646685"/>
              <a:gd name="connsiteY21" fmla="*/ 0 h 6604427"/>
              <a:gd name="connsiteX22" fmla="*/ 2113512 w 6646685"/>
              <a:gd name="connsiteY22" fmla="*/ 4660365 h 6604427"/>
              <a:gd name="connsiteX23" fmla="*/ 1765792 w 6646685"/>
              <a:gd name="connsiteY23" fmla="*/ 4660365 h 6604427"/>
              <a:gd name="connsiteX24" fmla="*/ 4099799 w 6646685"/>
              <a:gd name="connsiteY24" fmla="*/ 0 h 6604427"/>
              <a:gd name="connsiteX25" fmla="*/ 4447519 w 6646685"/>
              <a:gd name="connsiteY25" fmla="*/ 0 h 6604427"/>
              <a:gd name="connsiteX26" fmla="*/ 1206796 w 6646685"/>
              <a:gd name="connsiteY26" fmla="*/ 4660365 h 6604427"/>
              <a:gd name="connsiteX27" fmla="*/ 859076 w 6646685"/>
              <a:gd name="connsiteY27" fmla="*/ 4660365 h 660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46685" h="6604427">
                <a:moveTo>
                  <a:pt x="4571593" y="1944062"/>
                </a:moveTo>
                <a:lnTo>
                  <a:pt x="4919313" y="1944062"/>
                </a:lnTo>
                <a:lnTo>
                  <a:pt x="1678590" y="6604427"/>
                </a:lnTo>
                <a:lnTo>
                  <a:pt x="1330870" y="6604427"/>
                </a:lnTo>
                <a:close/>
                <a:moveTo>
                  <a:pt x="4760626" y="1021978"/>
                </a:moveTo>
                <a:lnTo>
                  <a:pt x="5108346" y="1021978"/>
                </a:lnTo>
                <a:lnTo>
                  <a:pt x="1867623" y="5682342"/>
                </a:lnTo>
                <a:lnTo>
                  <a:pt x="1519903" y="5682342"/>
                </a:lnTo>
                <a:close/>
                <a:moveTo>
                  <a:pt x="4007591" y="783771"/>
                </a:moveTo>
                <a:lnTo>
                  <a:pt x="4355311" y="783771"/>
                </a:lnTo>
                <a:lnTo>
                  <a:pt x="1114588" y="5444136"/>
                </a:lnTo>
                <a:lnTo>
                  <a:pt x="766868" y="5444136"/>
                </a:lnTo>
                <a:close/>
                <a:moveTo>
                  <a:pt x="3240723" y="560934"/>
                </a:moveTo>
                <a:lnTo>
                  <a:pt x="3588443" y="560934"/>
                </a:lnTo>
                <a:lnTo>
                  <a:pt x="347720" y="5221299"/>
                </a:lnTo>
                <a:lnTo>
                  <a:pt x="0" y="5221299"/>
                </a:lnTo>
                <a:close/>
                <a:moveTo>
                  <a:pt x="6298965" y="99893"/>
                </a:moveTo>
                <a:lnTo>
                  <a:pt x="6646685" y="99893"/>
                </a:lnTo>
                <a:lnTo>
                  <a:pt x="3405962" y="4760257"/>
                </a:lnTo>
                <a:lnTo>
                  <a:pt x="3058242" y="4760257"/>
                </a:lnTo>
                <a:close/>
                <a:moveTo>
                  <a:pt x="5006515" y="0"/>
                </a:moveTo>
                <a:lnTo>
                  <a:pt x="5354235" y="0"/>
                </a:lnTo>
                <a:lnTo>
                  <a:pt x="2113512" y="4660365"/>
                </a:lnTo>
                <a:lnTo>
                  <a:pt x="1765792" y="4660365"/>
                </a:lnTo>
                <a:close/>
                <a:moveTo>
                  <a:pt x="4099799" y="0"/>
                </a:moveTo>
                <a:lnTo>
                  <a:pt x="4447519" y="0"/>
                </a:lnTo>
                <a:lnTo>
                  <a:pt x="1206796" y="4660365"/>
                </a:lnTo>
                <a:lnTo>
                  <a:pt x="859076" y="466036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22957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0" y="3990571"/>
            <a:ext cx="4646279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2861" y="3990570"/>
            <a:ext cx="2796988" cy="1849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0906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02C8-CD89-43F9-9E2E-B2F707945C5E}" type="datetime1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10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2CBD-261C-4C07-8241-3E5292A2CB1A}" type="datetime1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2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2A085-6262-4ABE-9D70-213585A0D1B5}" type="datetime1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04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1A80-8DDE-4D32-B89B-D77C7BD93B43}" type="datetime1">
              <a:rPr lang="ru-RU" smtClean="0"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8B62-F0DF-42C1-9EF1-8B8066770274}" type="datetime1">
              <a:rPr lang="ru-RU" smtClean="0"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1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8E9F9-4137-46BD-B3E7-11259DDE7D94}" type="datetime1">
              <a:rPr lang="ru-RU" smtClean="0"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66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AEE7F-ED5B-4978-8002-6DF90D73AF4A}" type="datetime1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A50D-527F-4E28-95D6-188E26C2A8B0}" type="datetime1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2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268D6-F5C5-4C80-AFEB-AA31AB443366}" type="datetime1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92644-233A-43C0-A09F-482D26C755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41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mailto:borodina-eg@ranepa.ru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mailto:shatrova-li@sziu.ranepa.ru" TargetMode="External"/><Relationship Id="rId4" Type="http://schemas.openxmlformats.org/officeDocument/2006/relationships/hyperlink" Target="mailto:rusova-dv@ranepa.ru" TargetMode="External"/><Relationship Id="rId9" Type="http://schemas.openxmlformats.org/officeDocument/2006/relationships/hyperlink" Target="mailto:kuzmina-ai@ranepa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alyakrinskaya-ma@ranepa.ru" TargetMode="External"/><Relationship Id="rId3" Type="http://schemas.openxmlformats.org/officeDocument/2006/relationships/hyperlink" Target="mailto:roshchin-id@ranepa.ru" TargetMode="External"/><Relationship Id="rId7" Type="http://schemas.openxmlformats.org/officeDocument/2006/relationships/hyperlink" Target="mailto:ovchinnikov-ga@ranepa.ru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mailto:grishanin-nv@ranepa.ru" TargetMode="External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kuzin-os@sziu.ranepa.ru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&#1082;&#1072;&#1088;&#1090;&#1072;-&#1086;&#1085;&#1083;&#1072;&#1081;&#1085;.&#1088;&#1092;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rgp.spb.ru/%D0%BF%D1%80%D0%BE%D0%B4%D0%BB%D0%B5%D0%BD%D0%B8%D0%B5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spb.ranepa.ru/student/stipendialnye-programmy/stipendialnye-programmy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spb.ranepa.ru/student/stoimost-obucheniya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baranova-da@sziu.ranepa.ru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kiselev-vn@sziu.ranepa.ru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ums-sziu@ranepa.ru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tofs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sokolova-ma@ranepa.ru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gadzieva-tv@sziu.ranepa.ru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gazetova-me@ranepa.ru" TargetMode="External"/><Relationship Id="rId3" Type="http://schemas.openxmlformats.org/officeDocument/2006/relationships/hyperlink" Target="mailto:kuzmina-ai@sziu.ranepa.ru" TargetMode="External"/><Relationship Id="rId7" Type="http://schemas.openxmlformats.org/officeDocument/2006/relationships/hyperlink" Target="mailto:anisimova-sf@sziu.ranepa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tepanova-ea@ranepa.ru" TargetMode="External"/><Relationship Id="rId5" Type="http://schemas.openxmlformats.org/officeDocument/2006/relationships/image" Target="../media/image7.jpeg"/><Relationship Id="rId4" Type="http://schemas.openxmlformats.org/officeDocument/2006/relationships/hyperlink" Target="mailto:vetrenko-ia@ranepa.ru" TargetMode="Externa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kosaneva-on@sziu.ranepa.ru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mailto:pavlova-kn@sziu.ranepa.ru" TargetMode="External"/><Relationship Id="rId7" Type="http://schemas.openxmlformats.org/officeDocument/2006/relationships/image" Target="../media/image12.jpeg"/><Relationship Id="rId2" Type="http://schemas.openxmlformats.org/officeDocument/2006/relationships/hyperlink" Target="mailto:vinogradova-oa@sziu.ranepa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mailto:kuzmina-av@ranepa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B54B1B"/>
                </a:solidFill>
                <a:latin typeface="+mj-lt"/>
              </a:rPr>
              <a:t>Первокурсники 2020 года, </a:t>
            </a:r>
            <a:endParaRPr lang="en-US" sz="5400" b="1" i="1" dirty="0" smtClean="0">
              <a:solidFill>
                <a:srgbClr val="B54B1B"/>
              </a:solidFill>
              <a:latin typeface="+mj-lt"/>
            </a:endParaRPr>
          </a:p>
          <a:p>
            <a:pPr algn="ctr"/>
            <a:r>
              <a:rPr lang="ru-RU" sz="5400" dirty="0" smtClean="0">
                <a:solidFill>
                  <a:srgbClr val="B54B1B"/>
                </a:solidFill>
                <a:latin typeface="+mj-lt"/>
              </a:rPr>
              <a:t>добро пожаловать </a:t>
            </a:r>
          </a:p>
          <a:p>
            <a:pPr algn="ctr"/>
            <a:r>
              <a:rPr lang="ru-RU" sz="5400" dirty="0" smtClean="0">
                <a:solidFill>
                  <a:srgbClr val="B54B1B"/>
                </a:solidFill>
                <a:latin typeface="+mj-lt"/>
              </a:rPr>
              <a:t>на </a:t>
            </a:r>
          </a:p>
        </p:txBody>
      </p:sp>
      <p:pic>
        <p:nvPicPr>
          <p:cNvPr id="1026" name="Picture 2" descr="\\nwags.local\nwags\Факультет социальных технологий\Подразделение\Логотип ФСТ\Bezymyanny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5" b="17592"/>
          <a:stretch/>
        </p:blipFill>
        <p:spPr bwMode="auto">
          <a:xfrm>
            <a:off x="3844724" y="2391121"/>
            <a:ext cx="4502552" cy="44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71.userapi.com/c837733/v837733769/54cca/ODhvwF4S5No.jpg"/>
          <p:cNvPicPr>
            <a:picLocks noChangeAspect="1" noChangeArrowheads="1"/>
          </p:cNvPicPr>
          <p:nvPr/>
        </p:nvPicPr>
        <p:blipFill>
          <a:blip r:embed="rId2" cstate="print"/>
          <a:srcRect l="10566" t="6020" r="6635" b="11394"/>
          <a:stretch>
            <a:fillRect/>
          </a:stretch>
        </p:blipFill>
        <p:spPr bwMode="auto">
          <a:xfrm>
            <a:off x="846661" y="2706236"/>
            <a:ext cx="1134534" cy="16879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85748"/>
            <a:ext cx="10972800" cy="11430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УЧЕБНЫЙ ОТДЕЛ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half" idx="1"/>
          </p:nvPr>
        </p:nvSpPr>
        <p:spPr>
          <a:xfrm>
            <a:off x="2133600" y="2523067"/>
            <a:ext cx="6705599" cy="394436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Сектор расписаний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ru-RU" sz="2000" b="1" dirty="0" smtClean="0"/>
              <a:t>БОРОДИНА Екатерина Геннадьевна</a:t>
            </a:r>
            <a:r>
              <a:rPr lang="en-US" sz="2000" b="1" dirty="0" smtClean="0"/>
              <a:t> (</a:t>
            </a:r>
            <a:r>
              <a:rPr lang="ru-RU" sz="2000" b="1" dirty="0" err="1" smtClean="0"/>
              <a:t>каб</a:t>
            </a:r>
            <a:r>
              <a:rPr lang="ru-RU" sz="2000" b="1" dirty="0" smtClean="0"/>
              <a:t>. </a:t>
            </a:r>
            <a:r>
              <a:rPr lang="en-US" sz="2000" b="1" dirty="0" smtClean="0"/>
              <a:t>401)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dirty="0" smtClean="0"/>
              <a:t>тел.: 335-94-94 (</a:t>
            </a:r>
            <a:r>
              <a:rPr lang="ru-RU" sz="2000" dirty="0" err="1" smtClean="0"/>
              <a:t>доб</a:t>
            </a:r>
            <a:r>
              <a:rPr lang="ru-RU" sz="2000" dirty="0" smtClean="0"/>
              <a:t>. 2206)</a:t>
            </a:r>
            <a:br>
              <a:rPr lang="ru-RU" sz="2000" dirty="0" smtClean="0"/>
            </a:b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3"/>
              </a:rPr>
              <a:t>borodina-eg@ranepa.ru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            РУСОВА Диана Владимировна (каб.402)</a:t>
            </a:r>
          </a:p>
          <a:p>
            <a:pPr marL="0" indent="0">
              <a:buNone/>
            </a:pPr>
            <a:r>
              <a:rPr lang="ru-RU" sz="2000" dirty="0" smtClean="0"/>
              <a:t>                   тел</a:t>
            </a:r>
            <a:r>
              <a:rPr lang="ru-RU" sz="2000" dirty="0"/>
              <a:t>.: 335-94-94 (доб. </a:t>
            </a:r>
            <a:r>
              <a:rPr lang="ru-RU" sz="2000" dirty="0" smtClean="0"/>
              <a:t>2216</a:t>
            </a:r>
            <a:r>
              <a:rPr lang="ru-RU" sz="2000" dirty="0"/>
              <a:t>)</a:t>
            </a:r>
            <a:br>
              <a:rPr lang="ru-RU" sz="2000" dirty="0"/>
            </a:br>
            <a:r>
              <a:rPr lang="ru-RU" sz="2000" dirty="0" smtClean="0"/>
              <a:t>                   </a:t>
            </a: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4"/>
              </a:rPr>
              <a:t>rusova-dv@ranepa.ru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b="1" dirty="0" smtClean="0"/>
              <a:t>ШАТРОВА Людмила </a:t>
            </a:r>
            <a:r>
              <a:rPr lang="ru-RU" sz="2000" b="1" dirty="0" err="1" smtClean="0"/>
              <a:t>Иллиодоровна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dirty="0" smtClean="0"/>
              <a:t>тел.: 335-94-94 (доб. 2253)</a:t>
            </a:r>
            <a:br>
              <a:rPr lang="ru-RU" sz="2000" dirty="0" smtClean="0"/>
            </a:b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5"/>
              </a:rPr>
              <a:t>shatrova-li@ranepa.ru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>
              <a:latin typeface="HeliosCond" pitchFamily="50" charset="0"/>
            </a:endParaRPr>
          </a:p>
          <a:p>
            <a:pPr marL="0" indent="0">
              <a:buNone/>
            </a:pPr>
            <a:endParaRPr lang="en-US" b="1" dirty="0" smtClean="0">
              <a:latin typeface="HeliosCond" pitchFamily="50" charset="0"/>
            </a:endParaRPr>
          </a:p>
          <a:p>
            <a:pPr marL="0" indent="0">
              <a:buNone/>
            </a:pPr>
            <a:endParaRPr lang="en-US" sz="2000" dirty="0" smtClean="0">
              <a:latin typeface="HeliosCond" pitchFamily="50" charset="0"/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half" idx="2"/>
          </p:nvPr>
        </p:nvSpPr>
        <p:spPr>
          <a:xfrm>
            <a:off x="8497341" y="974104"/>
            <a:ext cx="3440659" cy="206543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2000" b="1" i="1" dirty="0" smtClean="0"/>
              <a:t>Решение вопросов, связанных с: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текущим расписанием;</a:t>
            </a:r>
            <a:endParaRPr lang="ru-RU" sz="1900" dirty="0"/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/>
              <a:t>временем проведения </a:t>
            </a:r>
            <a:r>
              <a:rPr lang="ru-RU" sz="1900" dirty="0" smtClean="0"/>
              <a:t>занятий; </a:t>
            </a:r>
            <a:endParaRPr lang="ru-RU" sz="1900" dirty="0"/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/>
              <a:t>отсутствием преподавателя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на занятии</a:t>
            </a:r>
            <a:r>
              <a:rPr lang="ru-RU" sz="1900" dirty="0"/>
              <a:t>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/>
              <a:t>с аудиторным </a:t>
            </a:r>
            <a:r>
              <a:rPr lang="ru-RU" sz="1900" dirty="0" smtClean="0"/>
              <a:t>фондом и </a:t>
            </a:r>
            <a:r>
              <a:rPr lang="ru-RU" sz="1900" dirty="0"/>
              <a:t>т.п</a:t>
            </a:r>
            <a:r>
              <a:rPr lang="ru-RU" sz="1900" dirty="0" smtClean="0"/>
              <a:t>.</a:t>
            </a:r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16518"/>
          <a:stretch/>
        </p:blipFill>
        <p:spPr bwMode="auto">
          <a:xfrm>
            <a:off x="719666" y="5223933"/>
            <a:ext cx="1434517" cy="14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9" r="6000" b="8781"/>
          <a:stretch/>
        </p:blipFill>
        <p:spPr>
          <a:xfrm>
            <a:off x="1761068" y="4080934"/>
            <a:ext cx="1341962" cy="14092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10480" t="2007" r="24991" b="50502"/>
          <a:stretch>
            <a:fillRect/>
          </a:stretch>
        </p:blipFill>
        <p:spPr bwMode="auto">
          <a:xfrm>
            <a:off x="296341" y="804334"/>
            <a:ext cx="143932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811866" y="923836"/>
            <a:ext cx="4021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Начальник отдела</a:t>
            </a:r>
            <a:r>
              <a:rPr lang="en-US" sz="2400" dirty="0" smtClean="0"/>
              <a:t> (</a:t>
            </a:r>
            <a:r>
              <a:rPr lang="ru-RU" sz="2400" dirty="0" err="1" smtClean="0"/>
              <a:t>каб</a:t>
            </a:r>
            <a:r>
              <a:rPr lang="ru-RU" sz="2400" dirty="0" smtClean="0"/>
              <a:t>. 401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r>
              <a:rPr lang="ru-RU" sz="2400" b="1" dirty="0" smtClean="0"/>
              <a:t>КУЗЬМИНА Анна Игоревна</a:t>
            </a:r>
          </a:p>
          <a:p>
            <a:r>
              <a:rPr lang="ru-RU" sz="2400" dirty="0" smtClean="0"/>
              <a:t>тел.: 335-94-94 (</a:t>
            </a:r>
            <a:r>
              <a:rPr lang="ru-RU" sz="2400" dirty="0" err="1" smtClean="0"/>
              <a:t>доб</a:t>
            </a:r>
            <a:r>
              <a:rPr lang="ru-RU" sz="2400" dirty="0" smtClean="0"/>
              <a:t>. 2206)</a:t>
            </a:r>
            <a:br>
              <a:rPr lang="ru-RU" sz="2400" dirty="0" smtClean="0"/>
            </a:br>
            <a:r>
              <a:rPr lang="en-US" sz="2400" dirty="0" smtClean="0"/>
              <a:t>e-mail</a:t>
            </a:r>
            <a:r>
              <a:rPr lang="ru-RU" sz="2400" dirty="0" smtClean="0"/>
              <a:t>: </a:t>
            </a:r>
            <a:r>
              <a:rPr lang="en-US" sz="2400" dirty="0" smtClean="0">
                <a:hlinkClick r:id="rId9"/>
              </a:rPr>
              <a:t>kuzmina-ai@ranepa.ru</a:t>
            </a:r>
            <a:r>
              <a:rPr lang="en-US" sz="2400" dirty="0" smtClean="0"/>
              <a:t>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1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56" y="0"/>
            <a:ext cx="11876177" cy="214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9597"/>
          <a:stretch>
            <a:fillRect/>
          </a:stretch>
        </p:blipFill>
        <p:spPr bwMode="auto">
          <a:xfrm>
            <a:off x="291513" y="2116667"/>
            <a:ext cx="8657912" cy="463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/>
          <p:cNvSpPr/>
          <p:nvPr/>
        </p:nvSpPr>
        <p:spPr>
          <a:xfrm flipH="1">
            <a:off x="1413934" y="2065867"/>
            <a:ext cx="702733" cy="296333"/>
          </a:xfrm>
          <a:prstGeom prst="rightArrow">
            <a:avLst/>
          </a:prstGeom>
          <a:solidFill>
            <a:srgbClr val="B54B1B"/>
          </a:solidFill>
          <a:ln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6200000" flipH="1" flipV="1">
            <a:off x="1346201" y="4521200"/>
            <a:ext cx="702733" cy="296333"/>
          </a:xfrm>
          <a:prstGeom prst="rightArrow">
            <a:avLst/>
          </a:prstGeom>
          <a:solidFill>
            <a:srgbClr val="B54B1B"/>
          </a:solidFill>
          <a:ln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8504" t="29431" r="16602" b="25975"/>
          <a:stretch>
            <a:fillRect/>
          </a:stretch>
        </p:blipFill>
        <p:spPr bwMode="auto">
          <a:xfrm>
            <a:off x="2218266" y="1964266"/>
            <a:ext cx="3327400" cy="423334"/>
          </a:xfrm>
          <a:prstGeom prst="rect">
            <a:avLst/>
          </a:prstGeom>
          <a:noFill/>
          <a:ln w="9525">
            <a:solidFill>
              <a:srgbClr val="9A0000"/>
            </a:solidFill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335" y="0"/>
            <a:ext cx="109728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УЧЕБНЫЙ МЕДИА-ЦЕНТР</a:t>
            </a:r>
            <a:r>
              <a:rPr lang="en-US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 (</a:t>
            </a:r>
            <a:r>
              <a:rPr lang="ru-RU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УМЦ</a:t>
            </a:r>
            <a:r>
              <a:rPr lang="en-US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)</a:t>
            </a:r>
            <a:endParaRPr lang="ru-RU" dirty="0">
              <a:solidFill>
                <a:srgbClr val="B54B1B"/>
              </a:solidFill>
            </a:endParaRPr>
          </a:p>
        </p:txBody>
      </p:sp>
      <p:pic>
        <p:nvPicPr>
          <p:cNvPr id="7170" name="Picture 2" descr="https://psv4.userapi.com/c816634/u19945858/docs/a76fa2f04a9a/Bez_imeni-3.jpg?extra=ploZDSQ43LkfAQOp_5Hn8qYWc4pGPI30iE4hYDw9_Hbw5_lrwNT-ZsX0SyX_LEZa6w9egLS5pFh1KlsbVkJtH8GcNcPpb4NeGgMbVzIixLKMkPqrPw9x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9909" r="80743" b="5956"/>
          <a:stretch>
            <a:fillRect/>
          </a:stretch>
        </p:blipFill>
        <p:spPr bwMode="auto">
          <a:xfrm>
            <a:off x="626533" y="4123265"/>
            <a:ext cx="828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16"/>
          <p:cNvSpPr>
            <a:spLocks noGrp="1"/>
          </p:cNvSpPr>
          <p:nvPr>
            <p:ph sz="half" idx="1"/>
          </p:nvPr>
        </p:nvSpPr>
        <p:spPr>
          <a:xfrm>
            <a:off x="1824381" y="2771548"/>
            <a:ext cx="5043118" cy="1055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«Радио Президентской Академии»</a:t>
            </a:r>
          </a:p>
          <a:p>
            <a:pPr marL="0" indent="0">
              <a:buNone/>
            </a:pPr>
            <a:r>
              <a:rPr lang="ru-RU" sz="1800" b="1" dirty="0" smtClean="0"/>
              <a:t>РОЩИН Илья Дмитриевич</a:t>
            </a:r>
          </a:p>
          <a:p>
            <a:pPr marL="0" indent="0">
              <a:buNone/>
            </a:pPr>
            <a:r>
              <a:rPr lang="en-US" sz="1800" dirty="0" smtClean="0"/>
              <a:t>e-mail</a:t>
            </a:r>
            <a:r>
              <a:rPr lang="ru-RU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roshchin-id@ranepa.ru</a:t>
            </a:r>
            <a:endParaRPr lang="ru-RU" sz="1800" dirty="0" smtClean="0"/>
          </a:p>
          <a:p>
            <a:pPr marL="0" indent="0">
              <a:buNone/>
            </a:pPr>
            <a:endParaRPr lang="ru-RU" sz="2000" dirty="0" smtClean="0"/>
          </a:p>
        </p:txBody>
      </p:sp>
      <p:sp>
        <p:nvSpPr>
          <p:cNvPr id="9" name="Объект 16"/>
          <p:cNvSpPr>
            <a:spLocks noGrp="1"/>
          </p:cNvSpPr>
          <p:nvPr>
            <p:ph sz="half" idx="1"/>
          </p:nvPr>
        </p:nvSpPr>
        <p:spPr>
          <a:xfrm>
            <a:off x="1838387" y="5503333"/>
            <a:ext cx="5950945" cy="104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Рекламно-коммуникационное агентство «Авокадо»</a:t>
            </a:r>
          </a:p>
          <a:p>
            <a:pPr marL="0" indent="0">
              <a:buNone/>
            </a:pPr>
            <a:r>
              <a:rPr lang="ru-RU" sz="1800" b="1" dirty="0" smtClean="0"/>
              <a:t>ГРИШАНИН Никита Владимирович</a:t>
            </a:r>
          </a:p>
          <a:p>
            <a:pPr marL="0" indent="0">
              <a:buNone/>
            </a:pPr>
            <a:r>
              <a:rPr lang="en-US" sz="1800" dirty="0" smtClean="0"/>
              <a:t>e-mail</a:t>
            </a:r>
            <a:r>
              <a:rPr lang="ru-RU" sz="1800" dirty="0"/>
              <a:t>:</a:t>
            </a:r>
            <a:r>
              <a:rPr lang="en-US" sz="1800" dirty="0"/>
              <a:t> </a:t>
            </a:r>
            <a:r>
              <a:rPr lang="en-US" sz="1800" dirty="0" smtClean="0">
                <a:hlinkClick r:id="rId4"/>
              </a:rPr>
              <a:t>grishanin-nv@ranepa.ru</a:t>
            </a:r>
            <a:r>
              <a:rPr lang="ru-RU" sz="1800" dirty="0" smtClean="0"/>
              <a:t> </a:t>
            </a:r>
            <a:endParaRPr lang="en-US" sz="2000" dirty="0">
              <a:cs typeface="Calibr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6" t="9501" r="21354" b="26954"/>
          <a:stretch/>
        </p:blipFill>
        <p:spPr bwMode="auto">
          <a:xfrm>
            <a:off x="7514399" y="5188223"/>
            <a:ext cx="1437590" cy="152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777369" y="505496"/>
            <a:ext cx="62311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 smtClean="0">
                <a:solidFill>
                  <a:srgbClr val="304090"/>
                </a:solidFill>
                <a:latin typeface="HeliosCond" pitchFamily="50" charset="0"/>
                <a:ea typeface="+mn-ea"/>
                <a:cs typeface="+mn-cs"/>
              </a:rPr>
              <a:t>КУРАТОРЫ ПРОЕКТОВ</a:t>
            </a:r>
            <a:endParaRPr lang="ru-RU" sz="3600" dirty="0">
              <a:solidFill>
                <a:srgbClr val="30409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8298" r="9099" b="26395"/>
          <a:stretch/>
        </p:blipFill>
        <p:spPr>
          <a:xfrm>
            <a:off x="6206565" y="1345854"/>
            <a:ext cx="1007036" cy="1239428"/>
          </a:xfrm>
          <a:prstGeom prst="rect">
            <a:avLst/>
          </a:prstGeom>
        </p:spPr>
      </p:pic>
      <p:pic>
        <p:nvPicPr>
          <p:cNvPr id="13" name="Picture 2" descr="https://psv4.userapi.com/c816634/u19945858/docs/a76fa2f04a9a/Bez_imeni-3.jpg?extra=ploZDSQ43LkfAQOp_5Hn8qYWc4pGPI30iE4hYDw9_Hbw5_lrwNT-ZsX0SyX_LEZa6w9egLS5pFh1KlsbVkJtH8GcNcPpb4NeGgMbVzIixLKMkPqrPw9x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1788" r="54381" b="11089"/>
          <a:stretch>
            <a:fillRect/>
          </a:stretch>
        </p:blipFill>
        <p:spPr bwMode="auto">
          <a:xfrm>
            <a:off x="533401" y="1371601"/>
            <a:ext cx="109963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sv4.userapi.com/c816634/u19945858/docs/a76fa2f04a9a/Bez_imeni-3.jpg?extra=ploZDSQ43LkfAQOp_5Hn8qYWc4pGPI30iE4hYDw9_Hbw5_lrwNT-ZsX0SyX_LEZa6w9egLS5pFh1KlsbVkJtH8GcNcPpb4NeGgMbVzIixLKMkPqrPw9x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7608" r="24684" b="4986"/>
          <a:stretch>
            <a:fillRect/>
          </a:stretch>
        </p:blipFill>
        <p:spPr bwMode="auto">
          <a:xfrm>
            <a:off x="415186" y="2777067"/>
            <a:ext cx="12592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sv4.userapi.com/c816634/u19945858/docs/a76fa2f04a9a/Bez_imeni-3.jpg?extra=ploZDSQ43LkfAQOp_5Hn8qYWc4pGPI30iE4hYDw9_Hbw5_lrwNT-ZsX0SyX_LEZa6w9egLS5pFh1KlsbVkJtH8GcNcPpb4NeGgMbVzIixLKMkPqrPw9x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2" t="8498" r="2234" b="6432"/>
          <a:stretch>
            <a:fillRect/>
          </a:stretch>
        </p:blipFill>
        <p:spPr bwMode="auto">
          <a:xfrm>
            <a:off x="524936" y="5528733"/>
            <a:ext cx="97318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94934" y="1477203"/>
            <a:ext cx="4072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«Цветное ТВ» </a:t>
            </a:r>
            <a:r>
              <a:rPr lang="en-US" b="1" dirty="0" smtClean="0"/>
              <a:t>	</a:t>
            </a:r>
            <a:endParaRPr lang="ru-RU" b="1" dirty="0" smtClean="0"/>
          </a:p>
          <a:p>
            <a:r>
              <a:rPr lang="ru-RU" b="1" dirty="0" smtClean="0"/>
              <a:t>ОВЧИННИКОВ Геннадий Анатольевич</a:t>
            </a:r>
          </a:p>
          <a:p>
            <a:r>
              <a:rPr lang="en-US" dirty="0" smtClean="0"/>
              <a:t>e-mail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ovchinnikov-ga@ranepa.ru</a:t>
            </a:r>
            <a:r>
              <a:rPr lang="ru-RU" dirty="0" smtClean="0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86466" y="42119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Газета «ПРОСТО»</a:t>
            </a:r>
          </a:p>
          <a:p>
            <a:r>
              <a:rPr lang="ru-RU" b="1" dirty="0" smtClean="0"/>
              <a:t>АЛЯКРИНСКАЯ Марина Андреевна</a:t>
            </a:r>
            <a:endParaRPr lang="ru-RU" b="1" dirty="0" smtClean="0"/>
          </a:p>
          <a:p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>
                <a:hlinkClick r:id="rId8"/>
              </a:rPr>
              <a:t>alyakrinskaya-ma@ranepa.ru</a:t>
            </a:r>
            <a:r>
              <a:rPr lang="ru-RU" dirty="0" smtClean="0"/>
              <a:t> </a:t>
            </a:r>
            <a:endParaRPr lang="ru-RU" dirty="0" smtClean="0"/>
          </a:p>
        </p:txBody>
      </p:sp>
      <p:pic>
        <p:nvPicPr>
          <p:cNvPr id="33794" name="Picture 2" descr="https://sun1-87.userapi.com/c845120/v845120156/13da25/-nL4NpHR1gI.jpg"/>
          <p:cNvPicPr>
            <a:picLocks noChangeAspect="1" noChangeArrowheads="1"/>
          </p:cNvPicPr>
          <p:nvPr/>
        </p:nvPicPr>
        <p:blipFill>
          <a:blip r:embed="rId9" cstate="print"/>
          <a:srcRect l="8580" t="6003" r="21881" b="39569"/>
          <a:stretch>
            <a:fillRect/>
          </a:stretch>
        </p:blipFill>
        <p:spPr bwMode="auto">
          <a:xfrm>
            <a:off x="5528734" y="2571239"/>
            <a:ext cx="1193799" cy="1399627"/>
          </a:xfrm>
          <a:prstGeom prst="rect">
            <a:avLst/>
          </a:prstGeom>
          <a:noFill/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2922"/>
            <a:ext cx="10972800" cy="5715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B54B1B"/>
                </a:solidFill>
              </a:rPr>
              <a:t>Наставники и кураторы</a:t>
            </a:r>
            <a:endParaRPr lang="ru-RU" b="1" i="1" dirty="0">
              <a:solidFill>
                <a:srgbClr val="B54B1B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980872"/>
              </p:ext>
            </p:extLst>
          </p:nvPr>
        </p:nvGraphicFramePr>
        <p:xfrm>
          <a:off x="1201003" y="751918"/>
          <a:ext cx="10126640" cy="577171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87767">
                  <a:extLst>
                    <a:ext uri="{9D8B030D-6E8A-4147-A177-3AD203B41FA5}">
                      <a16:colId xmlns:a16="http://schemas.microsoft.com/office/drawing/2014/main" val="2130524043"/>
                    </a:ext>
                  </a:extLst>
                </a:gridCol>
                <a:gridCol w="4332683">
                  <a:extLst>
                    <a:ext uri="{9D8B030D-6E8A-4147-A177-3AD203B41FA5}">
                      <a16:colId xmlns:a16="http://schemas.microsoft.com/office/drawing/2014/main" val="1777147149"/>
                    </a:ext>
                  </a:extLst>
                </a:gridCol>
                <a:gridCol w="4306190">
                  <a:extLst>
                    <a:ext uri="{9D8B030D-6E8A-4147-A177-3AD203B41FA5}">
                      <a16:colId xmlns:a16="http://schemas.microsoft.com/office/drawing/2014/main" val="4069648926"/>
                    </a:ext>
                  </a:extLst>
                </a:gridCol>
              </a:tblGrid>
              <a:tr h="299170">
                <a:tc>
                  <a:txBody>
                    <a:bodyPr/>
                    <a:lstStyle/>
                    <a:p>
                      <a:pPr indent="32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группы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 indent="32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ФИО наставника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ФИО куратора-студента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987486988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Степанова Екатерина Андреевна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Барышева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Элеонора, </a:t>
                      </a:r>
                      <a:r>
                        <a:rPr lang="ru-RU" sz="1400" dirty="0" err="1" smtClean="0">
                          <a:effectLst/>
                        </a:rPr>
                        <a:t>Жангазинова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Милана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3323747715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Раменский Петр Александрович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Барахтенко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Снежана,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Старостина </a:t>
                      </a:r>
                      <a:r>
                        <a:rPr lang="ru-RU" sz="1400" dirty="0">
                          <a:effectLst/>
                        </a:rPr>
                        <a:t>Валерия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3777906555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ЖУР-3-20-03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</a:rPr>
                        <a:t>информация появится чуть позже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Баранов </a:t>
                      </a:r>
                      <a:r>
                        <a:rPr lang="ru-RU" sz="1400" dirty="0" smtClean="0">
                          <a:effectLst/>
                        </a:rPr>
                        <a:t>Богдан,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Болтина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Валерия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035122906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Дегтярева Ольга Викторовна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Михайлова </a:t>
                      </a:r>
                      <a:r>
                        <a:rPr lang="ru-RU" sz="1400" dirty="0" smtClean="0">
                          <a:effectLst/>
                        </a:rPr>
                        <a:t>Надежда,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Вилесов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Дмитрий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0707946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Трифонов Олег Игоревич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Орлова </a:t>
                      </a:r>
                      <a:r>
                        <a:rPr lang="ru-RU" sz="1400" dirty="0" smtClean="0">
                          <a:effectLst/>
                        </a:rPr>
                        <a:t>Анастасия,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Щербаков </a:t>
                      </a:r>
                      <a:r>
                        <a:rPr lang="ru-RU" sz="1400" dirty="0">
                          <a:effectLst/>
                        </a:rPr>
                        <a:t>Олег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049874410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Сосновская Анна Михайловна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Кукос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Софья, </a:t>
                      </a:r>
                      <a:r>
                        <a:rPr lang="ru-RU" sz="1400" dirty="0" err="1" smtClean="0">
                          <a:effectLst/>
                        </a:rPr>
                        <a:t>Маковец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Артем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240098793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Чигарева</a:t>
                      </a:r>
                      <a:r>
                        <a:rPr lang="ru-RU" sz="1400" dirty="0">
                          <a:effectLst/>
                        </a:rPr>
                        <a:t> Диана Викторовна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Богданова </a:t>
                      </a:r>
                      <a:r>
                        <a:rPr lang="ru-RU" sz="1400" dirty="0" smtClean="0">
                          <a:effectLst/>
                        </a:rPr>
                        <a:t>Екатерина, </a:t>
                      </a:r>
                      <a:r>
                        <a:rPr lang="ru-RU" sz="1400" dirty="0" err="1" smtClean="0">
                          <a:effectLst/>
                        </a:rPr>
                        <a:t>Керницкая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Полина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933525726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ЖУР-3-20-08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</a:rPr>
                        <a:t>информация появится чуть позже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Оруджова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Амалия, Родионова </a:t>
                      </a:r>
                      <a:r>
                        <a:rPr lang="ru-RU" sz="1400" dirty="0">
                          <a:effectLst/>
                        </a:rPr>
                        <a:t>Александра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492216864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РСО-3-20-01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Соколова Мария Александровна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Ворокосова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Варвара, </a:t>
                      </a:r>
                      <a:r>
                        <a:rPr lang="ru-RU" sz="1400" dirty="0" err="1" smtClean="0">
                          <a:effectLst/>
                        </a:rPr>
                        <a:t>Исмаилова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Салли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039699781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РСО-3-20-02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Левина Светлана Александровна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Трункова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Елизавета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214057997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РСО-3-20-03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Капустина Людмила Борисовна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Першина </a:t>
                      </a:r>
                      <a:r>
                        <a:rPr lang="ru-RU" sz="1400" dirty="0" smtClean="0">
                          <a:effectLst/>
                        </a:rPr>
                        <a:t>Екатерина, Зубкова </a:t>
                      </a:r>
                      <a:r>
                        <a:rPr lang="ru-RU" sz="1400" dirty="0">
                          <a:effectLst/>
                        </a:rPr>
                        <a:t>Анастасия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3150293511"/>
                  </a:ext>
                </a:extLst>
              </a:tr>
              <a:tr h="501103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РСО-3-20-04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Оськин Сергей Александрович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Вельчева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Софья, Давыдов Даниил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1165445941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РСО-3-20-05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Гришанин Никита Владимирович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Беляева </a:t>
                      </a:r>
                      <a:r>
                        <a:rPr lang="ru-RU" sz="1400" dirty="0" smtClean="0">
                          <a:effectLst/>
                        </a:rPr>
                        <a:t>Олеся, Коняева Екатерина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32474136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РСО-3-20-06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Низовцева Наталья Федоровна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Жамова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Ольга, Самсонова </a:t>
                      </a:r>
                      <a:r>
                        <a:rPr lang="ru-RU" sz="1400" dirty="0">
                          <a:effectLst/>
                        </a:rPr>
                        <a:t>Полина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2766816959"/>
                  </a:ext>
                </a:extLst>
              </a:tr>
              <a:tr h="330752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ПС-3-20-01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Лик Наталия Владимировна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Зубрина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Анастасия, Селиверстов </a:t>
                      </a:r>
                      <a:r>
                        <a:rPr lang="ru-RU" sz="1400" dirty="0">
                          <a:effectLst/>
                        </a:rPr>
                        <a:t>Алексей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548595475"/>
                  </a:ext>
                </a:extLst>
              </a:tr>
              <a:tr h="299170">
                <a:tc>
                  <a:txBody>
                    <a:bodyPr/>
                    <a:lstStyle/>
                    <a:p>
                      <a:pPr indent="3238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ПС-3-20-02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Кузнецов Геннадий Иванович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Приходько Кристина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3" marR="43913" marT="0" marB="0" anchor="ctr"/>
                </a:tc>
                <a:extLst>
                  <a:ext uri="{0D108BD9-81ED-4DB2-BD59-A6C34878D82A}">
                    <a16:rowId xmlns:a16="http://schemas.microsoft.com/office/drawing/2014/main" val="23862765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4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</a:rPr>
              <a:t>КОРОНАВИРУС</a:t>
            </a:r>
            <a:endParaRPr lang="ru-RU" sz="5400" b="1" i="1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 </a:t>
            </a:r>
            <a:r>
              <a:rPr lang="ru-RU" b="1" dirty="0"/>
              <a:t>все лекции</a:t>
            </a:r>
            <a:r>
              <a:rPr lang="ru-RU" dirty="0"/>
              <a:t> проводятся </a:t>
            </a:r>
            <a:r>
              <a:rPr lang="ru-RU" b="1" dirty="0"/>
              <a:t>исключительно в дистанционном формате</a:t>
            </a:r>
            <a:r>
              <a:rPr lang="ru-RU" dirty="0"/>
              <a:t>; </a:t>
            </a:r>
          </a:p>
          <a:p>
            <a:r>
              <a:rPr lang="ru-RU" b="1" dirty="0" smtClean="0"/>
              <a:t>практические/семинарские </a:t>
            </a:r>
            <a:r>
              <a:rPr lang="ru-RU" b="1" dirty="0"/>
              <a:t>занятия проходят ОЧНО </a:t>
            </a:r>
            <a:r>
              <a:rPr lang="ru-RU" dirty="0"/>
              <a:t>с обязательным использованием масок для всех участников образовательного </a:t>
            </a:r>
            <a:r>
              <a:rPr lang="ru-RU" dirty="0" smtClean="0"/>
              <a:t>процесса;</a:t>
            </a:r>
            <a:r>
              <a:rPr lang="ru-RU" dirty="0"/>
              <a:t>  </a:t>
            </a:r>
          </a:p>
          <a:p>
            <a:r>
              <a:rPr lang="ru-RU" b="1" dirty="0" smtClean="0"/>
              <a:t>в </a:t>
            </a:r>
            <a:r>
              <a:rPr lang="ru-RU" b="1" dirty="0"/>
              <a:t>период с 01 сентября по 03 октября</a:t>
            </a:r>
            <a:r>
              <a:rPr lang="ru-RU" dirty="0"/>
              <a:t> на основании личного заявления студент может выбрать формат посещения учебных занятий (очно/дистанционно</a:t>
            </a:r>
            <a:r>
              <a:rPr lang="ru-RU" dirty="0" smtClean="0"/>
              <a:t>);</a:t>
            </a:r>
          </a:p>
          <a:p>
            <a:r>
              <a:rPr lang="ru-RU" b="1" dirty="0" smtClean="0"/>
              <a:t>1-2 </a:t>
            </a:r>
            <a:r>
              <a:rPr lang="ru-RU" b="1" dirty="0"/>
              <a:t>дня в неделю </a:t>
            </a:r>
            <a:r>
              <a:rPr lang="ru-RU" dirty="0"/>
              <a:t>обучение будет проходить с применением электронного обучения и/или дистанционных образовательных </a:t>
            </a:r>
            <a:r>
              <a:rPr lang="ru-RU" dirty="0" smtClean="0"/>
              <a:t>технологий;</a:t>
            </a:r>
          </a:p>
          <a:p>
            <a:r>
              <a:rPr lang="ru-RU" b="1" dirty="0" smtClean="0"/>
              <a:t>перерывы</a:t>
            </a:r>
            <a:r>
              <a:rPr lang="ru-RU" b="1" dirty="0"/>
              <a:t> </a:t>
            </a:r>
            <a:r>
              <a:rPr lang="ru-RU" dirty="0"/>
              <a:t>между занятиями </a:t>
            </a:r>
            <a:r>
              <a:rPr lang="ru-RU" dirty="0" smtClean="0"/>
              <a:t>увеличены </a:t>
            </a:r>
            <a:r>
              <a:rPr lang="ru-RU" dirty="0"/>
              <a:t>на 10 минут для обеспечения обязательного </a:t>
            </a:r>
            <a:r>
              <a:rPr lang="ru-RU" dirty="0" smtClean="0"/>
              <a:t>проветривания;</a:t>
            </a:r>
            <a:r>
              <a:rPr lang="ru-RU" dirty="0"/>
              <a:t> </a:t>
            </a:r>
          </a:p>
          <a:p>
            <a:r>
              <a:rPr lang="ru-RU" dirty="0" smtClean="0"/>
              <a:t>занятия </a:t>
            </a:r>
            <a:r>
              <a:rPr lang="ru-RU" dirty="0"/>
              <a:t>физкультурой будут проходить преимущественно на открытом воздухе.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5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286" y="0"/>
            <a:ext cx="109728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B54B1B"/>
                </a:solidFill>
              </a:rPr>
              <a:t>МНОГОРАЗОВЫЕ МАСКИ</a:t>
            </a:r>
            <a:endParaRPr lang="ru-RU" b="1" i="1" dirty="0">
              <a:solidFill>
                <a:srgbClr val="B54B1B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7" y="955343"/>
            <a:ext cx="8154961" cy="576613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6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B54B1B"/>
                </a:solidFill>
              </a:rPr>
              <a:t>ФИЗКУЛЬТУРА</a:t>
            </a:r>
            <a:endParaRPr lang="ru-RU" b="1" i="1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1. </a:t>
            </a:r>
            <a:r>
              <a:rPr lang="ru-RU" dirty="0" smtClean="0"/>
              <a:t>Первое </a:t>
            </a:r>
            <a:r>
              <a:rPr lang="ru-RU" dirty="0"/>
              <a:t>занятие по дисциплине «Физическая культура и спорт» </a:t>
            </a:r>
            <a:r>
              <a:rPr lang="ru-RU" dirty="0" smtClean="0"/>
              <a:t>будет </a:t>
            </a:r>
            <a:r>
              <a:rPr lang="ru-RU" dirty="0"/>
              <a:t>проходить в ОЧНОМ ФОРМАТЕ по адресу: </a:t>
            </a:r>
            <a:r>
              <a:rPr lang="ru-RU" b="1" dirty="0" err="1" smtClean="0">
                <a:solidFill>
                  <a:srgbClr val="B54B1B"/>
                </a:solidFill>
              </a:rPr>
              <a:t>ст.метро</a:t>
            </a:r>
            <a:r>
              <a:rPr lang="ru-RU" b="1" dirty="0" smtClean="0">
                <a:solidFill>
                  <a:srgbClr val="B54B1B"/>
                </a:solidFill>
              </a:rPr>
              <a:t> </a:t>
            </a:r>
            <a:r>
              <a:rPr lang="ru-RU" b="1" dirty="0">
                <a:solidFill>
                  <a:srgbClr val="B54B1B"/>
                </a:solidFill>
              </a:rPr>
              <a:t>«Политехническая», проспект Раевского, </a:t>
            </a:r>
            <a:r>
              <a:rPr lang="ru-RU" b="1" dirty="0" smtClean="0">
                <a:solidFill>
                  <a:srgbClr val="B54B1B"/>
                </a:solidFill>
              </a:rPr>
              <a:t>д.16</a:t>
            </a:r>
            <a:r>
              <a:rPr lang="ru-RU" b="1" dirty="0">
                <a:solidFill>
                  <a:srgbClr val="B54B1B"/>
                </a:solidFill>
              </a:rPr>
              <a:t>, </a:t>
            </a:r>
            <a:r>
              <a:rPr lang="ru-RU" b="1" dirty="0" smtClean="0">
                <a:solidFill>
                  <a:srgbClr val="B54B1B"/>
                </a:solidFill>
              </a:rPr>
              <a:t>             СК им</a:t>
            </a:r>
            <a:r>
              <a:rPr lang="ru-RU" b="1" dirty="0">
                <a:solidFill>
                  <a:srgbClr val="B54B1B"/>
                </a:solidFill>
              </a:rPr>
              <a:t>. В.И. Алексеева.</a:t>
            </a:r>
          </a:p>
          <a:p>
            <a:r>
              <a:rPr lang="ru-RU" dirty="0"/>
              <a:t>2. При себе иметь спортивную форму и обувь для занятий на улице. Одежда должна быть подобрана по погоде.</a:t>
            </a:r>
          </a:p>
          <a:p>
            <a:r>
              <a:rPr lang="ru-RU" dirty="0"/>
              <a:t>3. Проход к раздевалкам спортивного комплекса СТРОГО в сменной обуви и средствах индивидуальной защиты.</a:t>
            </a:r>
          </a:p>
          <a:p>
            <a:r>
              <a:rPr lang="ru-RU" dirty="0"/>
              <a:t>4. У стойки администратора спортивного комплекса студентов будут встречать </a:t>
            </a:r>
            <a:r>
              <a:rPr lang="ru-RU" dirty="0" smtClean="0"/>
              <a:t>преподаватели.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98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В ИНСТИТУТЕ ЗАПРЕЩАЕТСЯ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8699" y="1600203"/>
            <a:ext cx="10086975" cy="4351864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altLang="ru-RU" sz="3600" dirty="0"/>
              <a:t>Находиться в аудиториях и других помещениях Института в верхней одежде </a:t>
            </a:r>
          </a:p>
          <a:p>
            <a:pPr algn="just">
              <a:buFont typeface="Wingdings" pitchFamily="2" charset="2"/>
              <a:buChar char="Ø"/>
            </a:pPr>
            <a:endParaRPr lang="ru-RU" altLang="ru-RU" sz="3600" dirty="0"/>
          </a:p>
          <a:p>
            <a:pPr algn="just">
              <a:buFont typeface="Wingdings" pitchFamily="2" charset="2"/>
              <a:buChar char="Ø"/>
            </a:pPr>
            <a:r>
              <a:rPr lang="ru-RU" altLang="ru-RU" sz="3600" dirty="0"/>
              <a:t>Курение на территориях и в помещениях института</a:t>
            </a:r>
          </a:p>
          <a:p>
            <a:pPr algn="just">
              <a:buFont typeface="Wingdings" pitchFamily="2" charset="2"/>
              <a:buChar char="Ø"/>
            </a:pPr>
            <a:endParaRPr lang="ru-RU" altLang="ru-RU" sz="3600" dirty="0"/>
          </a:p>
          <a:p>
            <a:pPr algn="just">
              <a:buFont typeface="Wingdings" pitchFamily="2" charset="2"/>
              <a:buChar char="Ø"/>
            </a:pPr>
            <a:r>
              <a:rPr lang="ru-RU" altLang="ru-RU" sz="3600" dirty="0"/>
              <a:t>Находиться в зданиях и общежитиях Института в состоянии алкогольного, наркотического и токсического опьянения, приносить и употреблять алкогольные напитки и наркотические вещества</a:t>
            </a:r>
          </a:p>
          <a:p>
            <a:pPr algn="just">
              <a:buFont typeface="Wingdings" pitchFamily="2" charset="2"/>
              <a:buChar char="Ø"/>
            </a:pPr>
            <a:endParaRPr lang="ru-RU" altLang="ru-RU" sz="3600" dirty="0"/>
          </a:p>
          <a:p>
            <a:pPr algn="just">
              <a:buFont typeface="Wingdings" pitchFamily="2" charset="2"/>
              <a:buChar char="Ø"/>
            </a:pPr>
            <a:r>
              <a:rPr lang="ru-RU" altLang="ru-RU" sz="3600" dirty="0"/>
              <a:t>Осуществлять продажу и хранение запрещенных препаратов, наркотических средств и алкоголя </a:t>
            </a:r>
          </a:p>
          <a:p>
            <a:pPr algn="just">
              <a:buFont typeface="Wingdings" pitchFamily="2" charset="2"/>
              <a:buChar char="Ø"/>
            </a:pPr>
            <a:endParaRPr lang="ru-RU" altLang="ru-RU" sz="3600" dirty="0"/>
          </a:p>
          <a:p>
            <a:pPr algn="just">
              <a:buFont typeface="Wingdings" pitchFamily="2" charset="2"/>
              <a:buChar char="Ø"/>
            </a:pPr>
            <a:r>
              <a:rPr lang="ru-RU" altLang="ru-RU" sz="3600" dirty="0"/>
              <a:t>Передавать студенческий билет, зачетную книжку и электронный пропуск другим лицам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В ИНСТИТУТЕ ЗАПРЕЩАЕТСЯ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8699" y="1600203"/>
            <a:ext cx="10086975" cy="496252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altLang="ru-RU" sz="2300" b="1" dirty="0"/>
              <a:t>Мешать проведению занятий и учебных мероприятий </a:t>
            </a:r>
            <a:r>
              <a:rPr lang="ru-RU" altLang="ru-RU" sz="2300" dirty="0"/>
              <a:t>(входить в аудиторию и выходить из неё после начала занятий без разрешения преподавателей, громко разговаривать, использовать аудио- и видеотехнику, пользоваться мобильными телефонами и другими средствами коммуникации, играть в карты и в другие азартные игры, приносить в аудитории и на занятия и употреблять пищу, напитки и жевательную резинку</a:t>
            </a:r>
            <a:r>
              <a:rPr lang="en-US" altLang="ru-RU" sz="2300" dirty="0"/>
              <a:t>)</a:t>
            </a:r>
            <a:endParaRPr lang="ru-RU" altLang="ru-RU" sz="2300" dirty="0"/>
          </a:p>
          <a:p>
            <a:pPr algn="just">
              <a:buFont typeface="Wingdings" pitchFamily="2" charset="2"/>
              <a:buChar char="Ø"/>
            </a:pPr>
            <a:endParaRPr lang="ru-RU" altLang="ru-RU" sz="2300" dirty="0"/>
          </a:p>
          <a:p>
            <a:pPr algn="just">
              <a:buFont typeface="Wingdings" pitchFamily="2" charset="2"/>
              <a:buChar char="Ø"/>
            </a:pPr>
            <a:r>
              <a:rPr lang="ru-RU" altLang="ru-RU" sz="2300" dirty="0"/>
              <a:t>Вносить и выносить различное оборудование и другие материальные ценности   из учебных аудиторий и других помещений </a:t>
            </a:r>
          </a:p>
          <a:p>
            <a:pPr algn="just">
              <a:buFont typeface="Wingdings" pitchFamily="2" charset="2"/>
              <a:buChar char="Ø"/>
            </a:pPr>
            <a:endParaRPr lang="ru-RU" altLang="ru-RU" sz="2300" dirty="0"/>
          </a:p>
          <a:p>
            <a:pPr algn="just">
              <a:buFont typeface="Wingdings" pitchFamily="2" charset="2"/>
              <a:buChar char="Ø"/>
            </a:pPr>
            <a:r>
              <a:rPr lang="ru-RU" altLang="ru-RU" sz="2300" dirty="0"/>
              <a:t>Распространять в коммерческих целях рекламные носители сторонних организаций в учебных зданиях Института</a:t>
            </a:r>
            <a:endParaRPr lang="en-US" altLang="ru-RU" sz="23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589" y="387124"/>
            <a:ext cx="6400800" cy="114300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РЕЖИМ ЗАНЯТИЙ</a:t>
            </a:r>
            <a:endParaRPr lang="ru-RU" sz="3600" dirty="0">
              <a:solidFill>
                <a:srgbClr val="B54B1B"/>
              </a:solidFill>
            </a:endParaRPr>
          </a:p>
        </p:txBody>
      </p:sp>
      <p:pic>
        <p:nvPicPr>
          <p:cNvPr id="7" name="Picture 7" descr="C:\Users\гыук\Desktop\blank_document_icon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85" y="1042566"/>
            <a:ext cx="5163592" cy="516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/>
          </p:cNvSpPr>
          <p:nvPr/>
        </p:nvSpPr>
        <p:spPr bwMode="auto">
          <a:xfrm>
            <a:off x="7043758" y="1370143"/>
            <a:ext cx="2550638" cy="42702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>
            <a:outerShdw blurRad="533400" dist="35921" dir="2700000" sx="115000" sy="115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35710" tIns="35710" rIns="35710" bIns="35710" anchor="ctr"/>
          <a:lstStyle/>
          <a:p>
            <a:pPr algn="ctr"/>
            <a:r>
              <a:rPr lang="ru-RU" sz="2400" dirty="0" smtClean="0"/>
              <a:t>08.30–09.10 </a:t>
            </a:r>
          </a:p>
          <a:p>
            <a:pPr algn="ctr"/>
            <a:r>
              <a:rPr lang="ru-RU" sz="2400" dirty="0" smtClean="0"/>
              <a:t>09.15–09.55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10.10–10.50</a:t>
            </a:r>
          </a:p>
          <a:p>
            <a:pPr algn="ctr"/>
            <a:r>
              <a:rPr lang="ru-RU" sz="2400" dirty="0" smtClean="0"/>
              <a:t>10.55–11.35</a:t>
            </a:r>
          </a:p>
          <a:p>
            <a:pPr algn="ctr"/>
            <a:r>
              <a:rPr lang="ru-RU" sz="2400" dirty="0" smtClean="0"/>
              <a:t>12.10–12.50</a:t>
            </a:r>
          </a:p>
          <a:p>
            <a:pPr algn="ctr"/>
            <a:r>
              <a:rPr lang="ru-RU" sz="2400" dirty="0" smtClean="0"/>
              <a:t>12.55–13.35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13.50–14.30</a:t>
            </a:r>
          </a:p>
          <a:p>
            <a:pPr algn="ctr"/>
            <a:r>
              <a:rPr lang="ru-RU" sz="2400" dirty="0" smtClean="0"/>
              <a:t>14.35–15.15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15.30-16.10</a:t>
            </a:r>
          </a:p>
          <a:p>
            <a:pPr algn="ctr"/>
            <a:r>
              <a:rPr lang="ru-RU" sz="2400" dirty="0" smtClean="0"/>
              <a:t>16.15–16.55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17.10-17.50 </a:t>
            </a:r>
          </a:p>
          <a:p>
            <a:pPr algn="ctr"/>
            <a:r>
              <a:rPr lang="ru-RU" sz="2400" dirty="0" smtClean="0"/>
              <a:t>17.55–18.35</a:t>
            </a:r>
            <a:endParaRPr lang="ru-RU" altLang="ru-RU" sz="2400" b="1" dirty="0"/>
          </a:p>
        </p:txBody>
      </p:sp>
      <p:pic>
        <p:nvPicPr>
          <p:cNvPr id="10242" name="Picture 2" descr="Картинки по запросу будильник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25" y="2295540"/>
            <a:ext cx="4048940" cy="361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2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РУКОВОДСТВО ФАКУЛЬТЕТА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537113" y="1552576"/>
            <a:ext cx="5587589" cy="639762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latin typeface="HeliosCond" pitchFamily="50" charset="0"/>
              </a:rPr>
              <a:t>Декан</a:t>
            </a:r>
            <a:endParaRPr lang="ru-RU" sz="3200" b="0" dirty="0">
              <a:latin typeface="HeliosCond" pitchFamily="50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457325" y="2235200"/>
            <a:ext cx="5587589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КУЗИН Олег Сергеевич</a:t>
            </a:r>
          </a:p>
          <a:p>
            <a:pPr marL="0" indent="0">
              <a:buNone/>
            </a:pPr>
            <a:r>
              <a:rPr lang="ru-RU" sz="2800" dirty="0"/>
              <a:t>т</a:t>
            </a:r>
            <a:r>
              <a:rPr lang="ru-RU" sz="2800" dirty="0" smtClean="0"/>
              <a:t>ел.: 335-67-34</a:t>
            </a:r>
            <a:r>
              <a:rPr lang="en-US" sz="2800" dirty="0" smtClean="0"/>
              <a:t> </a:t>
            </a:r>
            <a:r>
              <a:rPr lang="ru-RU" sz="2800" dirty="0" smtClean="0"/>
              <a:t>(доб. 2266)</a:t>
            </a:r>
          </a:p>
          <a:p>
            <a:pPr marL="0" indent="0">
              <a:buNone/>
            </a:pPr>
            <a:r>
              <a:rPr lang="en-US" sz="2800" dirty="0" smtClean="0"/>
              <a:t>e-mail</a:t>
            </a:r>
            <a:r>
              <a:rPr lang="ru-RU" sz="2800" dirty="0" smtClean="0"/>
              <a:t>: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kuzin-os@ranepa.ru</a:t>
            </a:r>
            <a:endParaRPr lang="en-US" sz="2800" dirty="0" smtClean="0"/>
          </a:p>
          <a:p>
            <a:pPr marL="0" indent="0">
              <a:buNone/>
            </a:pPr>
            <a:r>
              <a:rPr lang="ru-RU" sz="2800" dirty="0" err="1"/>
              <a:t>к</a:t>
            </a:r>
            <a:r>
              <a:rPr lang="ru-RU" sz="2800" dirty="0" err="1" smtClean="0"/>
              <a:t>аб</a:t>
            </a:r>
            <a:r>
              <a:rPr lang="ru-RU" sz="2800" dirty="0" smtClean="0"/>
              <a:t>. 406</a:t>
            </a:r>
            <a:endParaRPr lang="en-US" sz="2800" dirty="0" smtClean="0"/>
          </a:p>
          <a:p>
            <a:pPr marL="0" indent="0">
              <a:buNone/>
            </a:pPr>
            <a:r>
              <a:rPr lang="ru-RU" sz="2800" dirty="0" smtClean="0">
                <a:latin typeface="HeliosCond" pitchFamily="50" charset="0"/>
              </a:rPr>
              <a:t>  </a:t>
            </a:r>
            <a:endParaRPr lang="ru-RU" sz="2800" dirty="0"/>
          </a:p>
        </p:txBody>
      </p:sp>
      <p:pic>
        <p:nvPicPr>
          <p:cNvPr id="2050" name="Picture 2" descr="http://www.fst-sziu.ru/wp-content/uploads/2014/11/kuz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33" y="1303738"/>
            <a:ext cx="2727541" cy="54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3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94" y="2018581"/>
            <a:ext cx="6400800" cy="3045125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БАЛЛЬНО-РЕЙТИНГОВАЯ СИСТЕМА ОЦЕНКИ </a:t>
            </a:r>
            <a:br>
              <a:rPr lang="ru-RU" sz="48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</a:br>
            <a:r>
              <a:rPr lang="ru-RU" sz="48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ЗНАНИЙ СТУДЕНТОВ</a:t>
            </a:r>
            <a:endParaRPr lang="ru-RU" sz="3600" dirty="0">
              <a:solidFill>
                <a:srgbClr val="B54B1B"/>
              </a:solidFill>
            </a:endParaRPr>
          </a:p>
        </p:txBody>
      </p:sp>
      <p:pic>
        <p:nvPicPr>
          <p:cNvPr id="5" name="Picture 7" descr="C:\Users\гыук\Desktop\blank_document_icon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r="13422"/>
          <a:stretch>
            <a:fillRect/>
          </a:stretch>
        </p:blipFill>
        <p:spPr bwMode="auto">
          <a:xfrm>
            <a:off x="6314535" y="118601"/>
            <a:ext cx="5753819" cy="67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/>
          </p:cNvSpPr>
          <p:nvPr/>
        </p:nvSpPr>
        <p:spPr bwMode="auto">
          <a:xfrm>
            <a:off x="6659592" y="1173193"/>
            <a:ext cx="5184475" cy="49515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>
            <a:outerShdw blurRad="533400" dist="35921" dir="2700000" sx="115000" sy="115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35710" tIns="35710" rIns="35710" bIns="35710" anchor="ctr"/>
          <a:lstStyle/>
          <a:p>
            <a:pPr defTabSz="410669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/>
              <a:t>96-100</a:t>
            </a:r>
            <a:r>
              <a:rPr lang="ru-RU" sz="2800" dirty="0" smtClean="0"/>
              <a:t> – отлично – </a:t>
            </a:r>
            <a:r>
              <a:rPr lang="en-US" sz="2800" dirty="0" smtClean="0">
                <a:latin typeface="HeliosCond"/>
              </a:rPr>
              <a:t>A</a:t>
            </a:r>
            <a:endParaRPr lang="ru-RU" sz="2800" dirty="0" smtClean="0"/>
          </a:p>
          <a:p>
            <a:pPr defTabSz="410669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/>
              <a:t>86-95</a:t>
            </a:r>
            <a:r>
              <a:rPr lang="ru-RU" sz="2800" dirty="0" smtClean="0"/>
              <a:t> – отлично – </a:t>
            </a:r>
            <a:r>
              <a:rPr lang="en-US" sz="2800" dirty="0" smtClean="0">
                <a:latin typeface="HeliosCond"/>
              </a:rPr>
              <a:t>B</a:t>
            </a:r>
            <a:endParaRPr lang="ru-RU" sz="2800" dirty="0" smtClean="0"/>
          </a:p>
          <a:p>
            <a:pPr defTabSz="410669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/>
              <a:t>71-85</a:t>
            </a:r>
            <a:r>
              <a:rPr lang="ru-RU" sz="2800" dirty="0" smtClean="0"/>
              <a:t> – хорошо – </a:t>
            </a:r>
            <a:r>
              <a:rPr lang="en-US" sz="2800" dirty="0" smtClean="0">
                <a:latin typeface="HeliosCond"/>
              </a:rPr>
              <a:t>C</a:t>
            </a:r>
            <a:endParaRPr lang="ru-RU" sz="2800" dirty="0" smtClean="0"/>
          </a:p>
          <a:p>
            <a:pPr defTabSz="410669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/>
              <a:t>61-70</a:t>
            </a:r>
            <a:r>
              <a:rPr lang="ru-RU" sz="2800" dirty="0" smtClean="0"/>
              <a:t> – хорошо – </a:t>
            </a:r>
            <a:r>
              <a:rPr lang="en-US" sz="2800" dirty="0" smtClean="0">
                <a:latin typeface="HeliosCond"/>
              </a:rPr>
              <a:t>D</a:t>
            </a:r>
            <a:endParaRPr lang="ru-RU" sz="2800" dirty="0" smtClean="0"/>
          </a:p>
          <a:p>
            <a:pPr defTabSz="410669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/>
              <a:t>51-60</a:t>
            </a:r>
            <a:r>
              <a:rPr lang="ru-RU" sz="2800" dirty="0" smtClean="0"/>
              <a:t> – удовлетворительно – </a:t>
            </a:r>
            <a:r>
              <a:rPr lang="en-US" sz="2800" dirty="0" smtClean="0">
                <a:latin typeface="HeliosCond"/>
              </a:rPr>
              <a:t>E</a:t>
            </a:r>
            <a:endParaRPr lang="ru-RU" sz="2800" dirty="0" smtClean="0"/>
          </a:p>
          <a:p>
            <a:pPr defTabSz="410669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/>
              <a:t>0-50</a:t>
            </a:r>
            <a:r>
              <a:rPr lang="ru-RU" sz="2800" dirty="0" smtClean="0"/>
              <a:t> – неудовлетворительно – </a:t>
            </a:r>
            <a:r>
              <a:rPr lang="en-US" sz="2800" dirty="0" smtClean="0">
                <a:latin typeface="HeliosCond"/>
              </a:rPr>
              <a:t>EX</a:t>
            </a:r>
            <a:endParaRPr lang="ru-RU" sz="2800" dirty="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6" y="1200856"/>
            <a:ext cx="64008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3232B8"/>
                </a:solidFill>
                <a:latin typeface="HeliosCond" pitchFamily="50" charset="0"/>
                <a:ea typeface="+mn-ea"/>
                <a:cs typeface="+mn-cs"/>
              </a:rPr>
              <a:t>МЕДИЦИНСКИЙ ПУНКТ</a:t>
            </a:r>
            <a:endParaRPr lang="ru-RU" sz="3200" dirty="0">
              <a:solidFill>
                <a:srgbClr val="3232B8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110432"/>
            <a:ext cx="668655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/>
              <a:t>Заведующий </a:t>
            </a:r>
            <a:endParaRPr lang="ru-RU" altLang="ru-RU" sz="2800" dirty="0"/>
          </a:p>
          <a:p>
            <a:pPr algn="ctr"/>
            <a:r>
              <a:rPr lang="ru-RU" altLang="ru-RU" sz="2800" b="1" dirty="0"/>
              <a:t>КОНОН Валерий Валентинович</a:t>
            </a:r>
          </a:p>
          <a:p>
            <a:pPr algn="ctr"/>
            <a:endParaRPr lang="ru-RU" altLang="ru-RU" sz="2800" dirty="0" smtClean="0"/>
          </a:p>
          <a:p>
            <a:pPr algn="ctr"/>
            <a:r>
              <a:rPr lang="ru-RU" altLang="ru-RU" sz="2800" dirty="0" smtClean="0"/>
              <a:t>Фельдшер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2800" b="1" dirty="0"/>
              <a:t>КАРПОВА Жанна Федоровна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endParaRPr lang="ru-RU" altLang="ru-RU" sz="2800" dirty="0"/>
          </a:p>
          <a:p>
            <a:pPr algn="ctr"/>
            <a:r>
              <a:rPr lang="ru-RU" altLang="ru-RU" sz="2800" u="sng" dirty="0" smtClean="0"/>
              <a:t>Адрес</a:t>
            </a:r>
            <a:r>
              <a:rPr lang="ru-RU" altLang="ru-RU" sz="2800" u="sng" dirty="0"/>
              <a:t>: </a:t>
            </a:r>
            <a:r>
              <a:rPr lang="ru-RU" altLang="ru-RU" sz="2800" dirty="0" smtClean="0"/>
              <a:t>Средний </a:t>
            </a:r>
            <a:r>
              <a:rPr lang="ru-RU" altLang="ru-RU" sz="2800" dirty="0"/>
              <a:t>пр-т, д. </a:t>
            </a:r>
            <a:r>
              <a:rPr lang="ru-RU" altLang="ru-RU" sz="2800" dirty="0" smtClean="0"/>
              <a:t>57/43, </a:t>
            </a:r>
            <a:r>
              <a:rPr lang="ru-RU" altLang="ru-RU" sz="2800" b="1" dirty="0" err="1" smtClean="0"/>
              <a:t>каб</a:t>
            </a:r>
            <a:r>
              <a:rPr lang="ru-RU" altLang="ru-RU" sz="2800" b="1" dirty="0" smtClean="0"/>
              <a:t>. 120</a:t>
            </a:r>
          </a:p>
          <a:p>
            <a:pPr algn="ctr"/>
            <a:r>
              <a:rPr lang="ru-RU" altLang="ru-RU" sz="2800" dirty="0" smtClean="0"/>
              <a:t>т.323-99-74 </a:t>
            </a:r>
            <a:r>
              <a:rPr lang="ru-RU" altLang="ru-RU" sz="2800" dirty="0"/>
              <a:t>(доб.1266</a:t>
            </a:r>
            <a:r>
              <a:rPr lang="ru-RU" altLang="ru-RU" sz="3600" dirty="0" smtClean="0"/>
              <a:t>)</a:t>
            </a:r>
            <a:endParaRPr lang="ru-RU" altLang="ru-RU" sz="3600" b="1" dirty="0"/>
          </a:p>
        </p:txBody>
      </p:sp>
      <p:pic>
        <p:nvPicPr>
          <p:cNvPr id="9" name="Picture 2" descr="IMG_024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97755" y="851306"/>
            <a:ext cx="3827493" cy="3827495"/>
          </a:xfrm>
          <a:prstGeom prst="rect">
            <a:avLst/>
          </a:prstGeom>
          <a:noFill/>
          <a:ln>
            <a:noFill/>
          </a:ln>
          <a:effectLst>
            <a:outerShdw blurRad="254000" dist="127000" dir="54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5799" y="369859"/>
            <a:ext cx="10353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b="1" i="1" dirty="0" smtClean="0">
                <a:solidFill>
                  <a:srgbClr val="B54B1B"/>
                </a:solidFill>
                <a:latin typeface="HeliosCond" pitchFamily="50" charset="0"/>
              </a:rPr>
              <a:t>ОБЯЗАТЕЛЬНЫЙ МЕДОСМОТР</a:t>
            </a:r>
            <a:endParaRPr lang="ru-RU" altLang="ru-RU" sz="4800" b="1" i="1" dirty="0">
              <a:solidFill>
                <a:srgbClr val="B54B1B"/>
              </a:solidFill>
              <a:latin typeface="HeliosCond" pitchFamily="5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86550" y="4180344"/>
            <a:ext cx="5414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B54B1B"/>
                </a:solidFill>
              </a:rPr>
              <a:t>Медосмотр состоится </a:t>
            </a:r>
          </a:p>
          <a:p>
            <a:pPr algn="ctr"/>
            <a:r>
              <a:rPr lang="ru-RU" altLang="ru-RU" sz="2800" b="1" dirty="0" smtClean="0">
                <a:solidFill>
                  <a:srgbClr val="B54B1B"/>
                </a:solidFill>
              </a:rPr>
              <a:t>15, 16, 17, 18 и 21 сентября. </a:t>
            </a:r>
            <a:r>
              <a:rPr lang="ru-RU" altLang="ru-RU" sz="2800" dirty="0" smtClean="0">
                <a:solidFill>
                  <a:srgbClr val="B54B1B"/>
                </a:solidFill>
              </a:rPr>
              <a:t>Информация о распределении по группам, время и место медосмотра будет сообщено кураторам. </a:t>
            </a:r>
            <a:endParaRPr lang="ru-RU" altLang="ru-RU" sz="3600" dirty="0">
              <a:solidFill>
                <a:srgbClr val="B54B1B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1" y="690465"/>
            <a:ext cx="7697754" cy="609288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err="1" smtClean="0"/>
              <a:t>Кампусная</a:t>
            </a:r>
            <a:r>
              <a:rPr lang="ru-RU" sz="2400" b="1" dirty="0" smtClean="0"/>
              <a:t> карта студента: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пропуск на территорию академии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читательский билет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банковская карта ( на которую будет приходить стипендия студентам бюджетной формы обучения. А студентам внебюджетной формы обучения, наличие карточного счета в </a:t>
            </a:r>
            <a:r>
              <a:rPr lang="ru-RU" sz="2400" dirty="0" smtClean="0"/>
              <a:t>Сбербанке значительно </a:t>
            </a:r>
            <a:r>
              <a:rPr lang="ru-RU" sz="2400" dirty="0" smtClean="0"/>
              <a:t>упрощает процедуру оплаты обучения через онлайн кабинет).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Выпуск осуществляется централизовано.</a:t>
            </a:r>
          </a:p>
          <a:p>
            <a:pPr>
              <a:buNone/>
            </a:pPr>
            <a:r>
              <a:rPr lang="ru-RU" sz="2400" dirty="0" smtClean="0"/>
              <a:t>Выдача будет организована на территории </a:t>
            </a:r>
            <a:r>
              <a:rPr lang="ru-RU" sz="2400" dirty="0" smtClean="0"/>
              <a:t>СЗИУ.</a:t>
            </a:r>
          </a:p>
          <a:p>
            <a:pPr>
              <a:buNone/>
            </a:pPr>
            <a:r>
              <a:rPr lang="ru-RU" sz="2400" dirty="0" smtClean="0"/>
              <a:t>О дате и времени выдачи карт будет сообщено позже.</a:t>
            </a:r>
            <a:endParaRPr lang="ru-RU" sz="2400" dirty="0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546" y="0"/>
            <a:ext cx="11784563" cy="78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9pPr>
          </a:lstStyle>
          <a:p>
            <a:pPr algn="ctr" eaLnBrk="1">
              <a:lnSpc>
                <a:spcPts val="5800"/>
              </a:lnSpc>
              <a:spcBef>
                <a:spcPct val="0"/>
              </a:spcBef>
            </a:pPr>
            <a:r>
              <a:rPr lang="ru-RU" altLang="ru-RU" sz="4800" b="1" i="1" dirty="0" smtClean="0">
                <a:solidFill>
                  <a:srgbClr val="00B050"/>
                </a:solidFill>
                <a:latin typeface="HeliosCond" pitchFamily="50" charset="0"/>
              </a:rPr>
              <a:t>КАМПУСНАЯ КАРТА</a:t>
            </a:r>
            <a:endParaRPr lang="ru-RU" altLang="ru-RU" dirty="0">
              <a:solidFill>
                <a:srgbClr val="00B05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Картинки по запросу карты ми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4"/>
          <a:stretch/>
        </p:blipFill>
        <p:spPr bwMode="auto">
          <a:xfrm>
            <a:off x="8468891" y="2929868"/>
            <a:ext cx="3048000" cy="161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51" y="780437"/>
            <a:ext cx="2619375" cy="174307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50073"/>
              </p:ext>
            </p:extLst>
          </p:nvPr>
        </p:nvGraphicFramePr>
        <p:xfrm>
          <a:off x="0" y="0"/>
          <a:ext cx="12192000" cy="732891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3600" b="1" i="1" dirty="0" smtClean="0">
                          <a:solidFill>
                            <a:srgbClr val="B54B1B"/>
                          </a:solidFill>
                          <a:latin typeface="HeliosCond" pitchFamily="50" charset="0"/>
                        </a:rPr>
                        <a:t>ОФОРМЛЕНИЕ БСК УЧАЩЕГОСЯ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оформлении бесконтактной смарт-карты студент должен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предоставить в деканат своего факультета актуальные паспортные данные (1-2 страницы с разворотом) и СНИЛС</a:t>
                      </a:r>
                    </a:p>
                    <a:p>
                      <a:pPr algn="just"/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После предоставления данных в деканат студенты могут воспользоваться одним из вариантов оформления БСК: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кассах станций метрополитена 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(срок изготовления 10 дней, выдача в кассе станции, на которой подана заявка (при подаче заявки необходима фотография на бумажном носителе размером 3*4 см);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 </a:t>
                      </a:r>
                      <a:r>
                        <a:rPr lang="en-US" sz="2400" b="1" i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www.</a:t>
                      </a:r>
                      <a:r>
                        <a:rPr lang="ru-RU" sz="2400" b="1" i="0" u="sng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карта-онлайн.рф</a:t>
                      </a:r>
                      <a:r>
                        <a:rPr lang="ru-RU" sz="2400" b="1" i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dirty="0" smtClean="0"/>
                        <a:t>(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срок изготовления 10 дней, выдача в кассе станции, указанной в заявке или отделе </a:t>
                      </a:r>
                      <a:r>
                        <a:rPr lang="ru-RU" sz="2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персонализации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(при подаче заявки необходима фотография в электронном виде);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4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отделе </a:t>
                      </a:r>
                      <a:r>
                        <a:rPr lang="ru-RU" sz="2400" b="1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персонализации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по адресу: пер. </a:t>
                      </a:r>
                      <a:r>
                        <a:rPr lang="ru-RU" sz="2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Чернорецкий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д.3 (ст. метро «Пл. Александра Невского-2»), часы работы: 10:00 – 19:00, по рабочим дням; тел. 301-97-74; тел. 740-20-46; срок изготовления карты в день обращения (фотография не требуется).</a:t>
                      </a:r>
                    </a:p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sz="1800" b="1" i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 связи с эпидемиологической ситуацией, в период массового изготовления студенческих проездных билетов, с учетом ограничительных мер, направленных на противодействие распространению в Санкт-Петербурге новой </a:t>
                      </a:r>
                      <a:r>
                        <a:rPr lang="ru-RU" sz="1800" b="1" i="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коронавирусной</a:t>
                      </a:r>
                      <a:r>
                        <a:rPr lang="ru-RU" sz="1800" b="1" i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инфекции, студентам первого года обучения рекомендуется оформлять заказ на изготовление бесконтактной смарт-карты (БСК) на сайте </a:t>
                      </a:r>
                      <a:r>
                        <a:rPr lang="ru-RU" sz="1800" b="1" i="0" u="sng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www.карта-онлайн.рф</a:t>
                      </a:r>
                      <a:endParaRPr lang="ru-RU" sz="2400" b="0" i="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800" b="1" kern="1200" dirty="0" smtClean="0">
                        <a:solidFill>
                          <a:srgbClr val="B54B1B"/>
                        </a:solidFill>
                        <a:effectLst>
                          <a:outerShdw blurRad="63500" dist="38100" dir="5400000" algn="t" rotWithShape="0">
                            <a:prstClr val="black">
                              <a:alpha val="25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7501" marR="5750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338" name="Picture 2" descr="http://www.metro.spb.ru/uploads/img/e3925e691e117ee043ffb6914ceb8a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333" y="46578"/>
            <a:ext cx="3339429" cy="10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008701"/>
              </p:ext>
            </p:extLst>
          </p:nvPr>
        </p:nvGraphicFramePr>
        <p:xfrm>
          <a:off x="141688" y="0"/>
          <a:ext cx="11803224" cy="106368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803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36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3600" b="1" i="1" dirty="0" smtClean="0">
                          <a:solidFill>
                            <a:srgbClr val="B54B1B"/>
                          </a:solidFill>
                          <a:latin typeface="+mn-lt"/>
                        </a:rPr>
                        <a:t>ОФОРМЛЕНИЕ БСК ДЛЯ ЛЬГОТНИКОВ</a:t>
                      </a:r>
                    </a:p>
                  </a:txBody>
                  <a:tcPr marL="57501" marR="5750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338" name="Picture 2" descr="http://www.metro.spb.ru/uploads/img/e3925e691e117ee043ffb6914ceb8a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1" y="1266730"/>
            <a:ext cx="3143650" cy="10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024" y="2480942"/>
            <a:ext cx="3156247" cy="32778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ru-RU" b="1" dirty="0">
                <a:solidFill>
                  <a:schemeClr val="dk1"/>
                </a:solidFill>
              </a:rPr>
              <a:t>Льготные категории</a:t>
            </a:r>
            <a:r>
              <a:rPr lang="ru-RU" b="1" dirty="0" smtClean="0">
                <a:solidFill>
                  <a:schemeClr val="dk1"/>
                </a:solidFill>
              </a:rPr>
              <a:t>: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dirty="0" smtClean="0">
                <a:solidFill>
                  <a:schemeClr val="dk1"/>
                </a:solidFill>
              </a:rPr>
              <a:t>1</a:t>
            </a:r>
            <a:r>
              <a:rPr lang="ru-RU" dirty="0">
                <a:solidFill>
                  <a:schemeClr val="dk1"/>
                </a:solidFill>
              </a:rPr>
              <a:t>) «ДС» – дети-сироты; дети, оставшиеся без попечения родителей; лица, из числа детей-сирот и детей, оставшихся без попечения родителей; 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dirty="0">
                <a:solidFill>
                  <a:schemeClr val="dk1"/>
                </a:solidFill>
              </a:rPr>
              <a:t>2) «ДК» – дети, получающие пенсию по случаю потери кормильца.</a:t>
            </a:r>
            <a:endParaRPr lang="ru-RU" altLang="ru-RU" sz="3600" b="1" i="1" dirty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199" y="1134114"/>
            <a:ext cx="85767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 вопросам оформления бесплатных проездных документов (БПД) студентам из числа граждан, имеющих льготу по категории «ДК» (по потере кормильца) и детям из многодетных семей, имеющим регистрацию в Санкт-Петербурге, необходимо в срок </a:t>
            </a:r>
            <a:r>
              <a:rPr lang="ru-RU" b="1" dirty="0" smtClean="0"/>
              <a:t>до 23 сентября (включительно)</a:t>
            </a:r>
            <a:r>
              <a:rPr lang="ru-RU" dirty="0" smtClean="0"/>
              <a:t> обратиться в управление по работе с молодежью и спорту (УРМС) </a:t>
            </a:r>
            <a:r>
              <a:rPr lang="ru-RU" b="1" dirty="0" smtClean="0"/>
              <a:t>(</a:t>
            </a:r>
            <a:r>
              <a:rPr lang="ru-RU" b="1" dirty="0" err="1" smtClean="0"/>
              <a:t>каб</a:t>
            </a:r>
            <a:r>
              <a:rPr lang="ru-RU" b="1" dirty="0" smtClean="0"/>
              <a:t>. 402, Средний пр. В.О.)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/>
              <a:t>При себе иметь следующие документы</a:t>
            </a:r>
            <a:r>
              <a:rPr lang="ru-RU" dirty="0" smtClean="0"/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Паспорт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Регистрацию в Санкт-Петербурге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Справку из отделения РПФ (оригинал)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СНИЛС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Студенческий билет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2 фотографии (Зх4)</a:t>
            </a:r>
          </a:p>
          <a:p>
            <a:pPr algn="just"/>
            <a:r>
              <a:rPr lang="ru-RU" dirty="0" smtClean="0"/>
              <a:t>После 20 сентября оформление и продление БПД студентам данной категории происходит в индивидуальном порядке в офисе СПб ГКУ «Организатор перевозок», расположенном по адресу: ул. Рубинштейна, д.32А, часы работы: с 08:00 до 19:30 без обеда и выходных.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подробностями оформления бесплатных проездных документов студентам, имеющим право на бесплатный проезд, можно ознакомиться на </a:t>
            </a:r>
            <a:r>
              <a:rPr lang="ru-RU" u="sng" dirty="0" smtClean="0">
                <a:hlinkClick r:id="rId3"/>
              </a:rPr>
              <a:t>официальном сайте</a:t>
            </a:r>
            <a:r>
              <a:rPr lang="ru-RU" dirty="0" smtClean="0"/>
              <a:t> СПб ГКУ «Организатор перевозок». 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9310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B54B1B"/>
                </a:solidFill>
              </a:rPr>
              <a:t>Компенсации льготникам</a:t>
            </a:r>
            <a:endParaRPr lang="ru-RU" b="1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531" y="793102"/>
            <a:ext cx="11504645" cy="5971592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/>
              <a:t>Дети-сироты сами </a:t>
            </a:r>
            <a:r>
              <a:rPr lang="ru-RU" dirty="0"/>
              <a:t>покупают </a:t>
            </a:r>
            <a:r>
              <a:rPr lang="ru-RU" dirty="0" smtClean="0"/>
              <a:t>проездной, далее, каждый </a:t>
            </a:r>
            <a:r>
              <a:rPr lang="ru-RU" dirty="0"/>
              <a:t>месяц приносят </a:t>
            </a:r>
            <a:r>
              <a:rPr lang="ru-RU" dirty="0" smtClean="0"/>
              <a:t>чеки в деканат </a:t>
            </a:r>
            <a:r>
              <a:rPr lang="ru-RU" dirty="0"/>
              <a:t>и пишут </a:t>
            </a:r>
            <a:r>
              <a:rPr lang="ru-RU" dirty="0" smtClean="0"/>
              <a:t>заявление о компенсации. </a:t>
            </a:r>
            <a:r>
              <a:rPr lang="ru-RU" dirty="0"/>
              <a:t>Из </a:t>
            </a:r>
            <a:r>
              <a:rPr lang="ru-RU" dirty="0" smtClean="0"/>
              <a:t>Метрополитена </a:t>
            </a:r>
            <a:r>
              <a:rPr lang="ru-RU" dirty="0"/>
              <a:t>обязательно </a:t>
            </a:r>
            <a:r>
              <a:rPr lang="ru-RU" dirty="0" smtClean="0"/>
              <a:t>необходим чек </a:t>
            </a:r>
            <a:r>
              <a:rPr lang="ru-RU" dirty="0"/>
              <a:t>и справка на имя студента. 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Студенты, получающие пенсию по потере кормильца, при оформлении льготного проезда через СЗИУ, получат проездной после 20 сентября в административном корпусе института.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Инвалиды, дети-сироты </a:t>
            </a:r>
            <a:r>
              <a:rPr lang="ru-RU" dirty="0"/>
              <a:t>и </a:t>
            </a:r>
            <a:r>
              <a:rPr lang="ru-RU" dirty="0" smtClean="0"/>
              <a:t>лица, подвергшихся </a:t>
            </a:r>
            <a:r>
              <a:rPr lang="ru-RU" dirty="0"/>
              <a:t>воздействию </a:t>
            </a:r>
            <a:r>
              <a:rPr lang="ru-RU" dirty="0" smtClean="0"/>
              <a:t>радиации,</a:t>
            </a:r>
            <a:r>
              <a:rPr lang="ru-RU" dirty="0"/>
              <a:t> </a:t>
            </a:r>
            <a:r>
              <a:rPr lang="ru-RU" dirty="0" smtClean="0"/>
              <a:t>должны оформить заявление и принести документы подтверждающие статус для оформления государственных стипендий и др. выплат.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Студенты, категорий ДС и ДК имеют право </a:t>
            </a:r>
            <a:r>
              <a:rPr lang="ru-RU" dirty="0"/>
              <a:t>один раз в </a:t>
            </a:r>
            <a:r>
              <a:rPr lang="ru-RU" dirty="0" smtClean="0"/>
              <a:t>год на компенсацию проезда домой и обратно. </a:t>
            </a:r>
          </a:p>
          <a:p>
            <a:pPr marL="0" indent="0">
              <a:buNone/>
            </a:pPr>
            <a:endParaRPr lang="ru-RU" sz="2600" dirty="0" smtClean="0"/>
          </a:p>
          <a:p>
            <a:pPr marL="0" indent="0" algn="just">
              <a:buNone/>
            </a:pPr>
            <a:r>
              <a:rPr lang="ru-RU" u="sng" dirty="0" smtClean="0"/>
              <a:t>ВСЕМ КАТЕГОРИЯМ ЛЬГОТНИКОВ:</a:t>
            </a:r>
          </a:p>
          <a:p>
            <a:pPr marL="0" indent="0" algn="just">
              <a:buNone/>
            </a:pPr>
            <a:r>
              <a:rPr lang="ru-RU" dirty="0" smtClean="0"/>
              <a:t>Обязательно </a:t>
            </a:r>
            <a:r>
              <a:rPr lang="ru-RU" dirty="0"/>
              <a:t>ознакомиться с документами о стипендиальном обеспечении и материальной поддержке под </a:t>
            </a:r>
            <a:r>
              <a:rPr lang="ru-RU" dirty="0" smtClean="0"/>
              <a:t>подпись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4697" y="404665"/>
            <a:ext cx="10945216" cy="77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9pPr>
          </a:lstStyle>
          <a:p>
            <a:pPr algn="ctr" eaLnBrk="1">
              <a:lnSpc>
                <a:spcPts val="5800"/>
              </a:lnSpc>
              <a:spcBef>
                <a:spcPct val="0"/>
              </a:spcBef>
            </a:pPr>
            <a:r>
              <a:rPr lang="ru-RU" altLang="ru-RU" sz="4800" b="1" i="1" dirty="0" smtClean="0">
                <a:solidFill>
                  <a:srgbClr val="B54B1B"/>
                </a:solidFill>
                <a:latin typeface="HeliosCond" pitchFamily="50" charset="0"/>
              </a:rPr>
              <a:t>СТИПЕНДИАЛЬНЫЕ ПРОГРАММЫ</a:t>
            </a:r>
            <a:endParaRPr lang="ru-RU" altLang="ru-RU" dirty="0">
              <a:solidFill>
                <a:srgbClr val="B54B1B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73433" y="1277036"/>
            <a:ext cx="4782784" cy="2308324"/>
          </a:xfrm>
          <a:prstGeom prst="rect">
            <a:avLst/>
          </a:prstGeom>
          <a:ln>
            <a:solidFill>
              <a:srgbClr val="9A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Информация о стипендиальных программах на сайте института:</a:t>
            </a:r>
          </a:p>
          <a:p>
            <a:r>
              <a:rPr lang="en-US" sz="2400" dirty="0" smtClean="0">
                <a:hlinkClick r:id="rId2"/>
              </a:rPr>
              <a:t>https://spb.ranepa.ru/student/stipendialnye-programmy/stipendialnye-programmy</a:t>
            </a:r>
            <a:endParaRPr lang="ru-RU" sz="2400" dirty="0"/>
          </a:p>
        </p:txBody>
      </p:sp>
      <p:pic>
        <p:nvPicPr>
          <p:cNvPr id="18434" name="Picture 2" descr="https://pp.userapi.com/c630725/v630725897/2c4d7/N7vFS2t_h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73" y="3850889"/>
            <a:ext cx="2570030" cy="25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199" y="1276402"/>
            <a:ext cx="695113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Стипендиальные программы для обучающихся на бюджетной форме</a:t>
            </a:r>
            <a:r>
              <a:rPr lang="ru-RU" sz="2000" dirty="0" smtClean="0"/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Государственные стипендии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Повышенные академические стипендии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Стипендии Президента и Правительства РФ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Стипендии нуждающимся студентам 1, 2 курсов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Негосударственные стипендии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 smtClean="0"/>
          </a:p>
          <a:p>
            <a:pPr algn="just"/>
            <a:r>
              <a:rPr lang="ru-RU" sz="2000" b="1" dirty="0" smtClean="0"/>
              <a:t>Стипендиальные программы вне зависимости от формы обучения: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Именные стипендии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Стипендия </a:t>
            </a:r>
            <a:r>
              <a:rPr lang="ru-RU" sz="2000" dirty="0" err="1" smtClean="0"/>
              <a:t>Маркетинг-клуба</a:t>
            </a:r>
            <a:endParaRPr lang="ru-RU" sz="20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Специальные стипендии Правительства Санкт-Петербурга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Именные стипендии победителям конкурса «Студент года»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Стипендия Попечительского совета Академии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Стипендия им. М.М. Сперанского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Единовременные выплаты по итогам рейтинга студентов</a:t>
            </a:r>
            <a:endParaRPr 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1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55" y="32657"/>
            <a:ext cx="10972800" cy="779106"/>
          </a:xfrm>
        </p:spPr>
        <p:txBody>
          <a:bodyPr/>
          <a:lstStyle/>
          <a:p>
            <a:r>
              <a:rPr lang="ru-RU" b="1" i="1" dirty="0" smtClean="0">
                <a:solidFill>
                  <a:srgbClr val="B54B1B"/>
                </a:solidFill>
              </a:rPr>
              <a:t>СКИДКИ ПО ОПЛАТЕ ОБУЧЕНИЯ</a:t>
            </a:r>
            <a:endParaRPr lang="ru-RU" b="1" i="1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216" y="811763"/>
            <a:ext cx="11559073" cy="591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По направлениям подготовки ФСТ скидка предоставляется на весь срок обучения в зависимости от среднего балла ЕГЭ</a:t>
            </a:r>
            <a:r>
              <a:rPr lang="ru-RU" sz="2000" dirty="0" smtClean="0">
                <a:solidFill>
                  <a:srgbClr val="B54B1B"/>
                </a:solidFill>
              </a:rPr>
              <a:t>*</a:t>
            </a:r>
            <a:r>
              <a:rPr lang="ru-RU" sz="2000" dirty="0" smtClean="0"/>
              <a:t>:</a:t>
            </a:r>
          </a:p>
          <a:p>
            <a:pPr algn="just"/>
            <a:r>
              <a:rPr lang="ru-RU" sz="2000" b="1" dirty="0" smtClean="0"/>
              <a:t>Средний балл не менее 60 </a:t>
            </a:r>
            <a:r>
              <a:rPr lang="ru-RU" sz="2000" dirty="0" smtClean="0"/>
              <a:t>– 15% на весь период обучения;</a:t>
            </a:r>
          </a:p>
          <a:p>
            <a:pPr algn="just"/>
            <a:r>
              <a:rPr lang="ru-RU" sz="2000" b="1" dirty="0" smtClean="0"/>
              <a:t>Средний балл не менее 73</a:t>
            </a:r>
            <a:r>
              <a:rPr lang="ru-RU" sz="2000" dirty="0" smtClean="0"/>
              <a:t> – 20% на весь период обучения;</a:t>
            </a:r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b="1" dirty="0" smtClean="0"/>
              <a:t>Для получения скидки студенту необходимо написать личное заявление</a:t>
            </a:r>
            <a:r>
              <a:rPr lang="ru-RU" sz="2000" dirty="0" smtClean="0"/>
              <a:t>. </a:t>
            </a:r>
          </a:p>
          <a:p>
            <a:pPr marL="0" indent="0" algn="just">
              <a:buNone/>
            </a:pPr>
            <a:r>
              <a:rPr lang="ru-RU" sz="2000" i="1" dirty="0" smtClean="0">
                <a:solidFill>
                  <a:srgbClr val="304090"/>
                </a:solidFill>
              </a:rPr>
              <a:t>Информация о форме заявления и сроках его подачи будет направлена кураторам.</a:t>
            </a:r>
          </a:p>
          <a:p>
            <a:pPr marL="0" indent="0" algn="just">
              <a:buNone/>
            </a:pPr>
            <a:r>
              <a:rPr lang="ru-RU" sz="2000" i="1" dirty="0" smtClean="0">
                <a:solidFill>
                  <a:srgbClr val="30409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ВАЖНО</a:t>
            </a:r>
            <a:r>
              <a:rPr lang="ru-RU" sz="2000" b="1" dirty="0">
                <a:solidFill>
                  <a:srgbClr val="FF0000"/>
                </a:solidFill>
              </a:rPr>
              <a:t>! Стоимость обучения ежегодно индексируется на размер </a:t>
            </a:r>
            <a:r>
              <a:rPr lang="ru-RU" sz="2000" b="1" dirty="0" smtClean="0">
                <a:solidFill>
                  <a:srgbClr val="FF0000"/>
                </a:solidFill>
              </a:rPr>
              <a:t>инфляции. Увеличение суммы оплаты производится от стоимости, установленной со скидкой. </a:t>
            </a:r>
            <a:endParaRPr lang="ru-RU" sz="20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FF0000"/>
                </a:solidFill>
              </a:rPr>
              <a:t>*Студентам направления «Журналистика» скидка определяется исходя из среднего балла ЕГЭ, без учета вступительных испытаний в СЗИУ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Скидка предоставляется только студентам, сдавшим ЕГЭ.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Условия </a:t>
            </a:r>
            <a:r>
              <a:rPr lang="ru-RU" sz="2000" b="1" dirty="0" smtClean="0">
                <a:solidFill>
                  <a:srgbClr val="FF0000"/>
                </a:solidFill>
              </a:rPr>
              <a:t>предоставления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и отмены скидки</a:t>
            </a:r>
            <a:r>
              <a:rPr lang="ru-RU" sz="2000" dirty="0" smtClean="0">
                <a:solidFill>
                  <a:srgbClr val="FF0000"/>
                </a:solidFill>
              </a:rPr>
              <a:t> опубликованы на сайте института в разделе «Платные образовательные услуги» (см. Порядок </a:t>
            </a:r>
            <a:r>
              <a:rPr lang="ru-RU" sz="2000" dirty="0">
                <a:solidFill>
                  <a:srgbClr val="FF0000"/>
                </a:solidFill>
              </a:rPr>
              <a:t>снижения стоимости платных образовательных услуг для студентов и аспирантов, осваивающих в СЗИУ </a:t>
            </a:r>
            <a:r>
              <a:rPr lang="ru-RU" sz="2000" dirty="0" err="1">
                <a:solidFill>
                  <a:srgbClr val="FF0000"/>
                </a:solidFill>
              </a:rPr>
              <a:t>РАНХиГС</a:t>
            </a:r>
            <a:r>
              <a:rPr lang="ru-RU" sz="2000" dirty="0">
                <a:solidFill>
                  <a:srgbClr val="FF0000"/>
                </a:solidFill>
              </a:rPr>
              <a:t> основные образовательные программы высшего </a:t>
            </a:r>
            <a:r>
              <a:rPr lang="ru-RU" sz="2000" dirty="0" smtClean="0">
                <a:solidFill>
                  <a:srgbClr val="FF0000"/>
                </a:solidFill>
              </a:rPr>
              <a:t>образования - </a:t>
            </a:r>
            <a:r>
              <a:rPr lang="en-US" sz="2000" dirty="0" smtClean="0">
                <a:hlinkClick r:id="rId2"/>
              </a:rPr>
              <a:t>https://spb.ranepa.ru/student/stoimost-obucheniya</a:t>
            </a:r>
            <a:r>
              <a:rPr lang="ru-RU" sz="2000" dirty="0" smtClean="0">
                <a:solidFill>
                  <a:srgbClr val="FF0000"/>
                </a:solidFill>
              </a:rPr>
              <a:t>).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B54B1B"/>
                </a:solidFill>
              </a:rPr>
              <a:t>ЭЛЕКРОННАЯ </a:t>
            </a:r>
            <a:br>
              <a:rPr lang="ru-RU" b="1" i="1" dirty="0" smtClean="0">
                <a:solidFill>
                  <a:srgbClr val="B54B1B"/>
                </a:solidFill>
              </a:rPr>
            </a:br>
            <a:r>
              <a:rPr lang="ru-RU" b="1" i="1" dirty="0" smtClean="0">
                <a:solidFill>
                  <a:srgbClr val="B54B1B"/>
                </a:solidFill>
              </a:rPr>
              <a:t>ИНФОРМАЦИОННО-ОБРАЗОВАТЕЛЬНАЯ СРЕДА</a:t>
            </a:r>
            <a:endParaRPr lang="ru-RU" b="1" i="1" dirty="0">
              <a:solidFill>
                <a:srgbClr val="B54B1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14901"/>
            <a:ext cx="10972800" cy="484145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3000" dirty="0"/>
              <a:t>Сервис взаимодействия между участниками образовательного процесса (</a:t>
            </a:r>
            <a:r>
              <a:rPr lang="en-US" sz="3000" dirty="0"/>
              <a:t>Moodle</a:t>
            </a:r>
            <a:r>
              <a:rPr lang="ru-RU" sz="30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/>
              <a:t>Доступ к изданиям электронных библиотечных систем и электронным образовательным ресурсам (электронная библиотека)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/>
              <a:t>Доступ к учебным планам, рабочим программам дисциплин, программам практик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/>
              <a:t>Доступ </a:t>
            </a:r>
            <a:r>
              <a:rPr lang="ru-RU" sz="3000" dirty="0"/>
              <a:t>в личный кабинет студента в Комплексной автоматизированной системе </a:t>
            </a:r>
            <a:r>
              <a:rPr lang="ru-RU" sz="3000" dirty="0" err="1" smtClean="0"/>
              <a:t>РАНХиГС</a:t>
            </a:r>
            <a:r>
              <a:rPr lang="ru-RU" sz="3000" dirty="0" smtClean="0"/>
              <a:t> (ЛК)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/>
              <a:t>Корпоративная электронная почта (доступ в </a:t>
            </a:r>
            <a:r>
              <a:rPr lang="en-US" sz="3000" dirty="0"/>
              <a:t>T</a:t>
            </a:r>
            <a:r>
              <a:rPr lang="en-US" sz="3000" dirty="0" smtClean="0"/>
              <a:t>eams</a:t>
            </a:r>
            <a:r>
              <a:rPr lang="ru-RU" sz="3000" dirty="0" smtClean="0"/>
              <a:t>)</a:t>
            </a:r>
            <a:endParaRPr lang="ru-RU" sz="3000" dirty="0"/>
          </a:p>
          <a:p>
            <a:pPr>
              <a:buFont typeface="Wingdings" pitchFamily="2" charset="2"/>
              <a:buChar char="Ø"/>
            </a:pPr>
            <a:r>
              <a:rPr lang="ru-RU" sz="3000" dirty="0" smtClean="0"/>
              <a:t>Доступ </a:t>
            </a:r>
            <a:r>
              <a:rPr lang="ru-RU" sz="3000" dirty="0" smtClean="0"/>
              <a:t>к</a:t>
            </a:r>
            <a:r>
              <a:rPr lang="en-US" sz="3000" dirty="0" smtClean="0"/>
              <a:t> </a:t>
            </a:r>
            <a:r>
              <a:rPr lang="en-US" sz="3000" dirty="0" err="1" smtClean="0"/>
              <a:t>WiFi</a:t>
            </a:r>
            <a:r>
              <a:rPr lang="ru-RU" sz="3000" dirty="0" smtClean="0"/>
              <a:t> института и сервисам </a:t>
            </a:r>
            <a:r>
              <a:rPr lang="en-US" sz="3000" dirty="0" err="1" smtClean="0"/>
              <a:t>i</a:t>
            </a:r>
            <a:r>
              <a:rPr lang="en-US" sz="3000" dirty="0" smtClean="0"/>
              <a:t>-Music</a:t>
            </a:r>
            <a:endParaRPr lang="ru-RU" sz="3000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3000" dirty="0" smtClean="0"/>
          </a:p>
          <a:p>
            <a:pPr marL="0" indent="0">
              <a:buNone/>
            </a:pPr>
            <a:r>
              <a:rPr lang="ru-RU" sz="3000" dirty="0" smtClean="0">
                <a:solidFill>
                  <a:srgbClr val="9A0000"/>
                </a:solidFill>
              </a:rPr>
              <a:t>Для использования данных сервисов необходимо получить логин и пароль в 408 </a:t>
            </a:r>
            <a:r>
              <a:rPr lang="ru-RU" sz="3000" dirty="0" err="1" smtClean="0">
                <a:solidFill>
                  <a:srgbClr val="9A0000"/>
                </a:solidFill>
              </a:rPr>
              <a:t>каб</a:t>
            </a:r>
            <a:r>
              <a:rPr lang="ru-RU" sz="3000" dirty="0" smtClean="0">
                <a:solidFill>
                  <a:srgbClr val="9A0000"/>
                </a:solidFill>
              </a:rPr>
              <a:t>.</a:t>
            </a:r>
            <a:endParaRPr lang="ru-RU" sz="3000" dirty="0">
              <a:solidFill>
                <a:srgbClr val="9A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5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455209"/>
            <a:ext cx="1147762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smtClean="0">
                <a:ln>
                  <a:noFill/>
                </a:ln>
                <a:solidFill>
                  <a:srgbClr val="B54B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ЭЛЕКРОННАЯ </a:t>
            </a:r>
            <a:br>
              <a:rPr kumimoji="0" lang="ru-RU" sz="4400" b="1" i="1" u="none" strike="noStrike" kern="1200" cap="none" spc="0" normalizeH="0" baseline="0" noProof="0" smtClean="0">
                <a:ln>
                  <a:noFill/>
                </a:ln>
                <a:solidFill>
                  <a:srgbClr val="B54B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1" u="none" strike="noStrike" kern="1200" cap="none" spc="0" normalizeH="0" baseline="0" noProof="0" smtClean="0">
                <a:ln>
                  <a:noFill/>
                </a:ln>
                <a:solidFill>
                  <a:srgbClr val="B54B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ИНФОРМАЦИОННО-ОБРАЗОВАТЕЛЬНАЯ СРЕДА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B54B1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РУКОВОДСТВО ФАКУЛЬТЕТА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70377" y="1535113"/>
            <a:ext cx="6012025" cy="639762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latin typeface="HeliosCond" pitchFamily="50" charset="0"/>
              </a:rPr>
              <a:t>Заместитель декана</a:t>
            </a:r>
            <a:endParaRPr lang="ru-RU" sz="3200" b="0" dirty="0">
              <a:latin typeface="HeliosCond" pitchFamily="50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70377" y="2174875"/>
            <a:ext cx="6012026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БАРАНОВА Дина </a:t>
            </a:r>
            <a:r>
              <a:rPr lang="ru-RU" sz="2800" b="1" dirty="0" err="1" smtClean="0"/>
              <a:t>Альгирдасовна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dirty="0"/>
              <a:t>т</a:t>
            </a:r>
            <a:r>
              <a:rPr lang="ru-RU" sz="2800" dirty="0" smtClean="0"/>
              <a:t>ел.: 335-94-94 (доб. 2220)</a:t>
            </a:r>
          </a:p>
          <a:p>
            <a:pPr marL="0" indent="0">
              <a:buNone/>
            </a:pPr>
            <a:r>
              <a:rPr lang="en-US" sz="2800" dirty="0" smtClean="0"/>
              <a:t>e-mail</a:t>
            </a:r>
            <a:r>
              <a:rPr lang="ru-RU" sz="2800" dirty="0" smtClean="0"/>
              <a:t>: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baranova-da@ranepa.ru</a:t>
            </a:r>
            <a:endParaRPr lang="en-US" sz="2800" dirty="0" smtClean="0"/>
          </a:p>
          <a:p>
            <a:pPr marL="0" indent="0">
              <a:buNone/>
            </a:pPr>
            <a:r>
              <a:rPr lang="ru-RU" sz="2800" dirty="0" err="1" smtClean="0"/>
              <a:t>каб</a:t>
            </a:r>
            <a:r>
              <a:rPr lang="ru-RU" sz="2800" dirty="0" smtClean="0"/>
              <a:t>. 40</a:t>
            </a:r>
            <a:r>
              <a:rPr lang="en-US" sz="2800" dirty="0" smtClean="0"/>
              <a:t>8</a:t>
            </a:r>
          </a:p>
          <a:p>
            <a:pPr marL="0" indent="0">
              <a:buNone/>
            </a:pP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 r="31061"/>
          <a:stretch/>
        </p:blipFill>
        <p:spPr>
          <a:xfrm>
            <a:off x="1126456" y="1552575"/>
            <a:ext cx="3511829" cy="530542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b="4491"/>
          <a:stretch>
            <a:fillRect/>
          </a:stretch>
        </p:blipFill>
        <p:spPr bwMode="auto">
          <a:xfrm>
            <a:off x="135652" y="1193805"/>
            <a:ext cx="1186161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1733" y="303369"/>
            <a:ext cx="11506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cap="all" dirty="0" smtClean="0">
                <a:solidFill>
                  <a:srgbClr val="B54B1B"/>
                </a:solidFill>
                <a:latin typeface="+mj-lt"/>
              </a:rPr>
              <a:t>Доступ в личный кабинет студента в Комплексной автоматизированной системе </a:t>
            </a:r>
            <a:r>
              <a:rPr lang="ru-RU" sz="2600" b="1" i="1" cap="all" dirty="0" err="1" smtClean="0">
                <a:solidFill>
                  <a:srgbClr val="B54B1B"/>
                </a:solidFill>
                <a:latin typeface="+mj-lt"/>
              </a:rPr>
              <a:t>РАНХ</a:t>
            </a:r>
            <a:r>
              <a:rPr lang="ru-RU" b="1" i="1" cap="all" dirty="0" err="1" smtClean="0">
                <a:solidFill>
                  <a:srgbClr val="B54B1B"/>
                </a:solidFill>
                <a:latin typeface="+mj-lt"/>
              </a:rPr>
              <a:t>и</a:t>
            </a:r>
            <a:r>
              <a:rPr lang="ru-RU" sz="2600" b="1" i="1" cap="all" dirty="0" err="1" smtClean="0">
                <a:solidFill>
                  <a:srgbClr val="B54B1B"/>
                </a:solidFill>
                <a:latin typeface="+mj-lt"/>
              </a:rPr>
              <a:t>ГС</a:t>
            </a:r>
            <a:endParaRPr lang="ru-RU" sz="2600" b="1" i="1" cap="all" dirty="0">
              <a:solidFill>
                <a:srgbClr val="B54B1B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t="7333"/>
          <a:stretch>
            <a:fillRect/>
          </a:stretch>
        </p:blipFill>
        <p:spPr bwMode="auto">
          <a:xfrm>
            <a:off x="306389" y="1024467"/>
            <a:ext cx="6839479" cy="5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985000" y="1003067"/>
            <a:ext cx="49445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ОБРАТИТЕ ВНИМАНИЕ!</a:t>
            </a:r>
          </a:p>
          <a:p>
            <a:r>
              <a:rPr lang="ru-RU" sz="2800" dirty="0" smtClean="0"/>
              <a:t>Для студентов имя пользователя вводится в формате </a:t>
            </a:r>
            <a:r>
              <a:rPr lang="ru-RU" sz="2800" dirty="0" err="1" smtClean="0"/>
              <a:t>ivanov</a:t>
            </a:r>
            <a:r>
              <a:rPr lang="ru-RU" sz="2800" dirty="0" err="1" smtClean="0">
                <a:solidFill>
                  <a:srgbClr val="FF0000"/>
                </a:solidFill>
              </a:rPr>
              <a:t>@</a:t>
            </a:r>
            <a:r>
              <a:rPr lang="ru-RU" sz="2800" b="1" dirty="0" err="1" smtClean="0">
                <a:solidFill>
                  <a:srgbClr val="FF0000"/>
                </a:solidFill>
              </a:rPr>
              <a:t>edu.ranepa.ru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9733" y="193301"/>
            <a:ext cx="10286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solidFill>
                  <a:srgbClr val="B54B1B"/>
                </a:solidFill>
              </a:rPr>
              <a:t>Доступ в корпоративную почту студента через личный кабинет</a:t>
            </a:r>
            <a:endParaRPr lang="ru-RU" sz="2800" b="1" i="1" cap="all" dirty="0">
              <a:solidFill>
                <a:srgbClr val="B54B1B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040871"/>
            <a:ext cx="113252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9733" y="193301"/>
            <a:ext cx="10286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solidFill>
                  <a:srgbClr val="B54B1B"/>
                </a:solidFill>
              </a:rPr>
              <a:t>Использование возможностей корпоративной учетной записи студента</a:t>
            </a:r>
            <a:endParaRPr lang="ru-RU" sz="2800" b="1" i="1" cap="all" dirty="0">
              <a:solidFill>
                <a:srgbClr val="B54B1B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334" y="3811012"/>
            <a:ext cx="52662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Дистанционное обучение в </a:t>
            </a:r>
            <a:r>
              <a:rPr lang="ru-RU" sz="2400" b="1" dirty="0" err="1" smtClean="0"/>
              <a:t>Microsoft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Teams</a:t>
            </a:r>
            <a:endParaRPr lang="ru-RU" sz="2400" b="1" dirty="0" smtClean="0"/>
          </a:p>
          <a:p>
            <a:pPr algn="just"/>
            <a:r>
              <a:rPr lang="ru-RU" sz="2400" dirty="0" smtClean="0"/>
              <a:t>Проведение лекций и практических занятий, выполнение заданий, обмен файлами и разговоры в одном месте, доступном с любого устройства.</a:t>
            </a:r>
            <a:endParaRPr lang="ru-RU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365" y="2983916"/>
            <a:ext cx="3602037" cy="335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409" t="3508" r="4293" b="6535"/>
          <a:stretch>
            <a:fillRect/>
          </a:stretch>
        </p:blipFill>
        <p:spPr bwMode="auto">
          <a:xfrm>
            <a:off x="9144000" y="4766735"/>
            <a:ext cx="291253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541" y="1055158"/>
            <a:ext cx="1847850" cy="67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t="7351"/>
          <a:stretch>
            <a:fillRect/>
          </a:stretch>
        </p:blipFill>
        <p:spPr bwMode="auto">
          <a:xfrm>
            <a:off x="343957" y="1034225"/>
            <a:ext cx="6818843" cy="550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9733" y="193301"/>
            <a:ext cx="10286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solidFill>
                  <a:srgbClr val="B54B1B"/>
                </a:solidFill>
              </a:rPr>
              <a:t>Доступ в </a:t>
            </a:r>
            <a:r>
              <a:rPr lang="ru-RU" sz="2800" b="1" i="1" cap="all" dirty="0" err="1" smtClean="0">
                <a:solidFill>
                  <a:srgbClr val="B54B1B"/>
                </a:solidFill>
              </a:rPr>
              <a:t>СдО</a:t>
            </a:r>
            <a:r>
              <a:rPr lang="ru-RU" sz="2800" b="1" i="1" cap="all" dirty="0" smtClean="0">
                <a:solidFill>
                  <a:srgbClr val="B54B1B"/>
                </a:solidFill>
              </a:rPr>
              <a:t> </a:t>
            </a:r>
            <a:r>
              <a:rPr lang="en-US" sz="2800" b="1" i="1" cap="all" dirty="0" err="1" smtClean="0">
                <a:solidFill>
                  <a:srgbClr val="B54B1B"/>
                </a:solidFill>
              </a:rPr>
              <a:t>moodle</a:t>
            </a:r>
            <a:r>
              <a:rPr lang="ru-RU" sz="2800" b="1" i="1" cap="all" dirty="0" smtClean="0">
                <a:solidFill>
                  <a:srgbClr val="B54B1B"/>
                </a:solidFill>
              </a:rPr>
              <a:t> через личный кабинет</a:t>
            </a:r>
            <a:endParaRPr lang="ru-RU" sz="2800" b="1" i="1" cap="all" dirty="0">
              <a:solidFill>
                <a:srgbClr val="B54B1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83733"/>
          </a:xfrm>
          <a:prstGeom prst="rect">
            <a:avLst/>
          </a:prstGeom>
        </p:spPr>
      </p:pic>
      <p:sp>
        <p:nvSpPr>
          <p:cNvPr id="5" name="Содержимое 4"/>
          <p:cNvSpPr txBox="1">
            <a:spLocks/>
          </p:cNvSpPr>
          <p:nvPr/>
        </p:nvSpPr>
        <p:spPr>
          <a:xfrm>
            <a:off x="504203" y="228587"/>
            <a:ext cx="11220628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БИБЛИОТЕКА СЗИУ </a:t>
            </a:r>
            <a:r>
              <a:rPr lang="ru-RU" sz="28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РАНХиГС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21" name="Рисунок 20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6064370"/>
            <a:ext cx="12192000" cy="793630"/>
          </a:xfrm>
          <a:prstGeom prst="rect">
            <a:avLst/>
          </a:prstGeom>
        </p:spPr>
      </p:pic>
      <p:sp>
        <p:nvSpPr>
          <p:cNvPr id="22" name="Содержимое 4"/>
          <p:cNvSpPr txBox="1">
            <a:spLocks/>
          </p:cNvSpPr>
          <p:nvPr/>
        </p:nvSpPr>
        <p:spPr>
          <a:xfrm>
            <a:off x="2680421" y="6121400"/>
            <a:ext cx="6549847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www.nwipa.ru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23" name="Рисунок 22" descr="сай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212" y="1095396"/>
            <a:ext cx="5623996" cy="4951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2933" y="1549400"/>
            <a:ext cx="6079067" cy="487056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u="sng" dirty="0" smtClean="0"/>
              <a:t>2 сентября: </a:t>
            </a:r>
            <a:endParaRPr lang="ru-RU" dirty="0" smtClean="0"/>
          </a:p>
          <a:p>
            <a:r>
              <a:rPr lang="ru-RU" dirty="0" smtClean="0"/>
              <a:t>РСО-3-20-05 -  10.00 </a:t>
            </a:r>
          </a:p>
          <a:p>
            <a:r>
              <a:rPr lang="ru-RU" dirty="0" smtClean="0"/>
              <a:t>РСО-3-20-06 – 14.00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3 сентября:</a:t>
            </a:r>
            <a:endParaRPr lang="ru-RU" dirty="0" smtClean="0"/>
          </a:p>
          <a:p>
            <a:r>
              <a:rPr lang="ru-RU" dirty="0" smtClean="0"/>
              <a:t>ПС-3-20-01 – 12.10</a:t>
            </a:r>
          </a:p>
          <a:p>
            <a:r>
              <a:rPr lang="ru-RU" dirty="0" smtClean="0"/>
              <a:t>ПС-3-20-02 – 15.00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4 сентября:</a:t>
            </a:r>
            <a:endParaRPr lang="ru-RU" dirty="0" smtClean="0"/>
          </a:p>
          <a:p>
            <a:r>
              <a:rPr lang="ru-RU" dirty="0" smtClean="0"/>
              <a:t>РСО-3-20-01 – 10.00</a:t>
            </a:r>
          </a:p>
          <a:p>
            <a:r>
              <a:rPr lang="ru-RU" dirty="0" smtClean="0"/>
              <a:t>РСО-3-20-02 – 14.00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7 сентября:</a:t>
            </a:r>
            <a:endParaRPr lang="ru-RU" dirty="0" smtClean="0"/>
          </a:p>
          <a:p>
            <a:r>
              <a:rPr lang="ru-RU" dirty="0" smtClean="0"/>
              <a:t>РСО-3-20-03 – 12.10</a:t>
            </a:r>
          </a:p>
          <a:p>
            <a:r>
              <a:rPr lang="ru-RU" dirty="0" smtClean="0"/>
              <a:t>РСО-3-20-04 – 15.00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8 сентября: </a:t>
            </a:r>
            <a:endParaRPr lang="ru-RU" dirty="0" smtClean="0"/>
          </a:p>
          <a:p>
            <a:r>
              <a:rPr lang="ru-RU" dirty="0" smtClean="0"/>
              <a:t>ЖУР-3-20-03 – 12.00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9 сентября:</a:t>
            </a:r>
            <a:endParaRPr lang="ru-RU" dirty="0" smtClean="0"/>
          </a:p>
          <a:p>
            <a:r>
              <a:rPr lang="ru-RU" dirty="0" smtClean="0"/>
              <a:t>ЖУР-3-20-01 – 12.00</a:t>
            </a:r>
          </a:p>
          <a:p>
            <a:r>
              <a:rPr lang="ru-RU" dirty="0" smtClean="0"/>
              <a:t>ЖУР-3-20-06 – 09.00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10 сентября: </a:t>
            </a:r>
            <a:endParaRPr lang="ru-RU" dirty="0" smtClean="0"/>
          </a:p>
          <a:p>
            <a:r>
              <a:rPr lang="ru-RU" dirty="0" smtClean="0"/>
              <a:t>ЖУР-3-20-02 – 09.00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11 сентября: </a:t>
            </a:r>
            <a:endParaRPr lang="ru-RU" dirty="0" smtClean="0"/>
          </a:p>
          <a:p>
            <a:r>
              <a:rPr lang="ru-RU" dirty="0" smtClean="0"/>
              <a:t>ЖУР-3-20-05 – 12.00</a:t>
            </a:r>
          </a:p>
          <a:p>
            <a:r>
              <a:rPr lang="ru-RU" dirty="0" smtClean="0"/>
              <a:t>ЖУР-3-20-07 – 10.00</a:t>
            </a:r>
          </a:p>
          <a:p>
            <a:endParaRPr lang="ru-RU" sz="1000" u="sng" dirty="0" smtClean="0"/>
          </a:p>
          <a:p>
            <a:r>
              <a:rPr lang="ru-RU" u="sng" dirty="0" smtClean="0"/>
              <a:t>16 сентября: </a:t>
            </a:r>
            <a:endParaRPr lang="ru-RU" dirty="0" smtClean="0"/>
          </a:p>
          <a:p>
            <a:r>
              <a:rPr lang="ru-RU" dirty="0" smtClean="0"/>
              <a:t>ЖУР-3-20-08 – 09.00</a:t>
            </a:r>
          </a:p>
          <a:p>
            <a:r>
              <a:rPr lang="ru-RU" dirty="0" smtClean="0"/>
              <a:t>ЖУР-3-20-04 – 12.00</a:t>
            </a:r>
          </a:p>
          <a:p>
            <a:endParaRPr lang="ru-RU" dirty="0" smtClean="0"/>
          </a:p>
          <a:p>
            <a:r>
              <a:rPr lang="ru-RU" sz="2000" b="1" dirty="0" smtClean="0"/>
              <a:t>При себе иметь паспорт!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00810" y="1015998"/>
            <a:ext cx="54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График посещения библиотеки студентами ФСТ</a:t>
            </a:r>
            <a:br>
              <a:rPr lang="ru-RU" b="1" dirty="0" smtClean="0"/>
            </a:br>
            <a:r>
              <a:rPr lang="ru-RU" b="1" dirty="0" smtClean="0"/>
              <a:t>(для записи студентов 1 курса в библиотеку)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"/>
            <a:ext cx="12192000" cy="1083733"/>
          </a:xfrm>
          <a:prstGeom prst="rect">
            <a:avLst/>
          </a:prstGeom>
        </p:spPr>
      </p:pic>
      <p:sp>
        <p:nvSpPr>
          <p:cNvPr id="5" name="Содержимое 4"/>
          <p:cNvSpPr txBox="1">
            <a:spLocks/>
          </p:cNvSpPr>
          <p:nvPr/>
        </p:nvSpPr>
        <p:spPr>
          <a:xfrm>
            <a:off x="1583499" y="9149"/>
            <a:ext cx="10141332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Библиотека факультета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социальных технологий 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21" name="Рисунок 20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6064370"/>
            <a:ext cx="12192000" cy="793630"/>
          </a:xfrm>
          <a:prstGeom prst="rect">
            <a:avLst/>
          </a:prstGeom>
        </p:spPr>
      </p:pic>
      <p:sp>
        <p:nvSpPr>
          <p:cNvPr id="22" name="Содержимое 4"/>
          <p:cNvSpPr txBox="1">
            <a:spLocks/>
          </p:cNvSpPr>
          <p:nvPr/>
        </p:nvSpPr>
        <p:spPr>
          <a:xfrm>
            <a:off x="2680421" y="6121400"/>
            <a:ext cx="6549847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www.nwipa.ru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3535" y="1234029"/>
            <a:ext cx="622300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Днепропетровская ул., д. 8 (</a:t>
            </a:r>
            <a:r>
              <a:rPr lang="ru-RU" sz="24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каб</a:t>
            </a:r>
            <a:r>
              <a:rPr lang="ru-RU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110)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Обслуживание читателей:</a:t>
            </a:r>
          </a:p>
          <a:p>
            <a:endParaRPr lang="ru-RU" sz="11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10.00 до 17.30</a:t>
            </a:r>
          </a:p>
          <a:p>
            <a:endParaRPr lang="ru-RU" sz="20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Технологический перерыв: 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13.00 до 13.30</a:t>
            </a:r>
          </a:p>
          <a:p>
            <a:endParaRPr lang="ru-RU" sz="20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Выходные дни: </a:t>
            </a:r>
            <a:r>
              <a:rPr lang="ru-RU" sz="2000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суббота, воскресенье</a:t>
            </a:r>
          </a:p>
          <a:p>
            <a:endParaRPr lang="ru-RU" sz="20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 descr="IMG_20151225_092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864" y="1462616"/>
            <a:ext cx="5376336" cy="403225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9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"/>
            <a:ext cx="12192000" cy="973667"/>
          </a:xfrm>
          <a:prstGeom prst="rect">
            <a:avLst/>
          </a:prstGeom>
        </p:spPr>
      </p:pic>
      <p:sp>
        <p:nvSpPr>
          <p:cNvPr id="5" name="Содержимое 4"/>
          <p:cNvSpPr txBox="1">
            <a:spLocks/>
          </p:cNvSpPr>
          <p:nvPr/>
        </p:nvSpPr>
        <p:spPr>
          <a:xfrm>
            <a:off x="504203" y="228587"/>
            <a:ext cx="11220628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Библиотеки факультетов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11" name="Рисунок 10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18517" y="6064370"/>
            <a:ext cx="12192000" cy="793630"/>
          </a:xfrm>
          <a:prstGeom prst="rect">
            <a:avLst/>
          </a:prstGeom>
        </p:spPr>
      </p:pic>
      <p:sp>
        <p:nvSpPr>
          <p:cNvPr id="13" name="Содержимое 4"/>
          <p:cNvSpPr txBox="1">
            <a:spLocks/>
          </p:cNvSpPr>
          <p:nvPr/>
        </p:nvSpPr>
        <p:spPr>
          <a:xfrm>
            <a:off x="2680421" y="6121400"/>
            <a:ext cx="6549847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www.nwipa.ru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33" name="Рисунок 32" descr="закла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988415"/>
            <a:ext cx="4447376" cy="95097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6366296" y="1873154"/>
            <a:ext cx="582570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Обслуживание читателей: </a:t>
            </a:r>
            <a:r>
              <a:rPr lang="ru-RU" sz="1500" dirty="0" err="1" smtClean="0">
                <a:solidFill>
                  <a:prstClr val="black"/>
                </a:solidFill>
              </a:rPr>
              <a:t>Пн,Ср,Пт</a:t>
            </a:r>
            <a:r>
              <a:rPr lang="ru-RU" sz="1500" dirty="0" smtClean="0">
                <a:solidFill>
                  <a:prstClr val="black"/>
                </a:solidFill>
              </a:rPr>
              <a:t> - 10.00-17.30; </a:t>
            </a:r>
            <a:r>
              <a:rPr lang="ru-RU" sz="1500" dirty="0" err="1" smtClean="0">
                <a:solidFill>
                  <a:prstClr val="black"/>
                </a:solidFill>
              </a:rPr>
              <a:t>Вт,Чт</a:t>
            </a:r>
            <a:r>
              <a:rPr lang="ru-RU" sz="1500" dirty="0" smtClean="0">
                <a:solidFill>
                  <a:prstClr val="black"/>
                </a:solidFill>
              </a:rPr>
              <a:t> - 10.00-20.00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Технологический перерыв: 13.00 - 13.30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Выходные дни - суббота, воскресенье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351943" y="4419767"/>
            <a:ext cx="33954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Днепропетровская ул., д.8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517906" y="3602610"/>
            <a:ext cx="56740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</a:rPr>
              <a:t>Обслуживание читателей:  10.00-17.30</a:t>
            </a:r>
          </a:p>
          <a:p>
            <a:r>
              <a:rPr lang="ru-RU" sz="1500" dirty="0">
                <a:solidFill>
                  <a:prstClr val="black"/>
                </a:solidFill>
              </a:rPr>
              <a:t>Технологический перерыв: 13.00 - 13.30</a:t>
            </a:r>
          </a:p>
          <a:p>
            <a:r>
              <a:rPr lang="ru-RU" sz="1500" dirty="0">
                <a:solidFill>
                  <a:prstClr val="black"/>
                </a:solidFill>
              </a:rPr>
              <a:t>Выходные дни - суббота, воскресенье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390818" y="3592447"/>
            <a:ext cx="394574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Обслуживание читателей:  10.00-17.30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Технологический перерыв: 13.00 - 13.30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Выходные дни - суббота, воскресенье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" name="Рисунок 39" descr="закла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5184" y="2681600"/>
            <a:ext cx="4447376" cy="950976"/>
          </a:xfrm>
          <a:prstGeom prst="rect">
            <a:avLst/>
          </a:prstGeom>
        </p:spPr>
      </p:pic>
      <p:pic>
        <p:nvPicPr>
          <p:cNvPr id="42" name="Рисунок 41" descr="закла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1499" y="991354"/>
            <a:ext cx="4447376" cy="95097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748383" y="1150697"/>
            <a:ext cx="40809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Факультет государственного </a:t>
            </a:r>
          </a:p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муниципального управления</a:t>
            </a:r>
          </a:p>
          <a:p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Средний пр. В.О., д. 51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264700" y="1861883"/>
            <a:ext cx="46905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Обслуживание читателей: 10.00 - 20.00,  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суббота - 10.00 - 17.00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Выходной день - воскресенье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4" name="Рисунок 43" descr="закла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965" y="2681891"/>
            <a:ext cx="4447376" cy="950976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748383" y="2883498"/>
            <a:ext cx="3801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Факультет  международных отношений</a:t>
            </a:r>
          </a:p>
          <a:p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Тучков пер., д. 7 (</a:t>
            </a:r>
            <a:r>
              <a:rPr lang="ru-RU" sz="1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каб</a:t>
            </a:r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108)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960096" y="1207099"/>
            <a:ext cx="35523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Юридический факультет</a:t>
            </a:r>
          </a:p>
          <a:p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7-я линия В.О., д.16</a:t>
            </a:r>
            <a:r>
              <a:rPr lang="en-US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 (</a:t>
            </a:r>
            <a:r>
              <a:rPr lang="ru-RU" sz="1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каб</a:t>
            </a:r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121)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770241" y="2849603"/>
            <a:ext cx="41629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Факультет социальных технологий</a:t>
            </a:r>
          </a:p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Факультет экономики и финансов</a:t>
            </a:r>
          </a:p>
          <a:p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Днепропетровская ул., д. 8 (</a:t>
            </a:r>
            <a:r>
              <a:rPr lang="ru-RU" sz="1000" b="1" dirty="0" err="1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каб</a:t>
            </a:r>
            <a:r>
              <a:rPr lang="ru-RU" sz="1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110)</a:t>
            </a:r>
          </a:p>
        </p:txBody>
      </p:sp>
      <p:pic>
        <p:nvPicPr>
          <p:cNvPr id="48" name="Рисунок 47" descr="заклад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1792" y="4348418"/>
            <a:ext cx="4447376" cy="950976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4734174" y="4609574"/>
            <a:ext cx="3158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8-я линия В.О., д. 61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970166" y="5212867"/>
            <a:ext cx="56740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</a:rPr>
              <a:t>Интернет-класс (</a:t>
            </a:r>
            <a:r>
              <a:rPr lang="ru-RU" sz="1500" b="1" dirty="0" err="1" smtClean="0">
                <a:solidFill>
                  <a:prstClr val="black"/>
                </a:solidFill>
              </a:rPr>
              <a:t>каб</a:t>
            </a:r>
            <a:r>
              <a:rPr lang="ru-RU" sz="1500" b="1" dirty="0" smtClean="0">
                <a:solidFill>
                  <a:prstClr val="black"/>
                </a:solidFill>
              </a:rPr>
              <a:t>. 209):</a:t>
            </a:r>
            <a:r>
              <a:rPr lang="ru-RU" sz="1500" dirty="0" smtClean="0">
                <a:solidFill>
                  <a:prstClr val="black"/>
                </a:solidFill>
              </a:rPr>
              <a:t> </a:t>
            </a:r>
            <a:r>
              <a:rPr lang="ru-RU" sz="1500" dirty="0" err="1" smtClean="0">
                <a:solidFill>
                  <a:prstClr val="black"/>
                </a:solidFill>
              </a:rPr>
              <a:t>Пн-Пт</a:t>
            </a:r>
            <a:r>
              <a:rPr lang="ru-RU" sz="1500" dirty="0" smtClean="0">
                <a:solidFill>
                  <a:prstClr val="black"/>
                </a:solidFill>
              </a:rPr>
              <a:t> - 10.00-17.30</a:t>
            </a:r>
          </a:p>
          <a:p>
            <a:r>
              <a:rPr lang="ru-RU" sz="1500" b="1" dirty="0" smtClean="0">
                <a:solidFill>
                  <a:prstClr val="black"/>
                </a:solidFill>
              </a:rPr>
              <a:t>Отдел редких книг (</a:t>
            </a:r>
            <a:r>
              <a:rPr lang="ru-RU" sz="1500" b="1" dirty="0" err="1" smtClean="0">
                <a:solidFill>
                  <a:prstClr val="black"/>
                </a:solidFill>
              </a:rPr>
              <a:t>каб</a:t>
            </a:r>
            <a:r>
              <a:rPr lang="ru-RU" sz="1500" b="1" dirty="0" smtClean="0">
                <a:solidFill>
                  <a:prstClr val="black"/>
                </a:solidFill>
              </a:rPr>
              <a:t>. 206): </a:t>
            </a:r>
            <a:r>
              <a:rPr lang="ru-RU" sz="1500" dirty="0" err="1" smtClean="0">
                <a:solidFill>
                  <a:prstClr val="black"/>
                </a:solidFill>
              </a:rPr>
              <a:t>Пн-Пт</a:t>
            </a:r>
            <a:r>
              <a:rPr lang="ru-RU" sz="1500" dirty="0" smtClean="0">
                <a:solidFill>
                  <a:prstClr val="black"/>
                </a:solidFill>
              </a:rPr>
              <a:t> – 10.00-17.30</a:t>
            </a:r>
          </a:p>
          <a:p>
            <a:r>
              <a:rPr lang="ru-RU" sz="1500" dirty="0" smtClean="0">
                <a:solidFill>
                  <a:prstClr val="black"/>
                </a:solidFill>
              </a:rPr>
              <a:t>Выходные дни - суббота, воскресенье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расная поло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"/>
            <a:ext cx="12192000" cy="1329267"/>
          </a:xfrm>
          <a:prstGeom prst="rect">
            <a:avLst/>
          </a:prstGeom>
        </p:spPr>
      </p:pic>
      <p:sp>
        <p:nvSpPr>
          <p:cNvPr id="5" name="Содержимое 4"/>
          <p:cNvSpPr txBox="1">
            <a:spLocks/>
          </p:cNvSpPr>
          <p:nvPr/>
        </p:nvSpPr>
        <p:spPr>
          <a:xfrm>
            <a:off x="394139" y="245520"/>
            <a:ext cx="11220628" cy="736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Электронные информационные ресурсы</a:t>
            </a:r>
            <a:endParaRPr lang="ru-RU" sz="2800" dirty="0">
              <a:solidFill>
                <a:prstClr val="white"/>
              </a:solidFill>
            </a:endParaRPr>
          </a:p>
        </p:txBody>
      </p:sp>
      <p:pic>
        <p:nvPicPr>
          <p:cNvPr id="7" name="Рисунок 6" descr="стенд_Электронные ресурсы _eng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6537" y="1407472"/>
            <a:ext cx="4333803" cy="5179592"/>
          </a:xfrm>
          <a:prstGeom prst="rect">
            <a:avLst/>
          </a:prstGeom>
        </p:spPr>
      </p:pic>
      <p:pic>
        <p:nvPicPr>
          <p:cNvPr id="8" name="Рисунок 7" descr="стенд_Электронные ресурсы _rus (1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357" y="1413935"/>
            <a:ext cx="4267201" cy="5168820"/>
          </a:xfrm>
          <a:prstGeom prst="rect">
            <a:avLst/>
          </a:prstGeom>
        </p:spPr>
      </p:pic>
      <p:sp>
        <p:nvSpPr>
          <p:cNvPr id="9" name="Содержимое 4"/>
          <p:cNvSpPr txBox="1">
            <a:spLocks/>
          </p:cNvSpPr>
          <p:nvPr/>
        </p:nvSpPr>
        <p:spPr>
          <a:xfrm>
            <a:off x="1278467" y="905934"/>
            <a:ext cx="4140200" cy="4825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Русскоязычные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6756400" y="897468"/>
            <a:ext cx="4140200" cy="4825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Англоязычные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57448"/>
            <a:ext cx="12192000" cy="72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9pPr>
          </a:lstStyle>
          <a:p>
            <a:pPr algn="ctr" eaLnBrk="1">
              <a:lnSpc>
                <a:spcPts val="5800"/>
              </a:lnSpc>
              <a:spcBef>
                <a:spcPct val="0"/>
              </a:spcBef>
            </a:pPr>
            <a:r>
              <a:rPr lang="ru-RU" altLang="ru-RU" sz="3200" b="1" i="1" dirty="0" smtClean="0">
                <a:solidFill>
                  <a:srgbClr val="B54B1B"/>
                </a:solidFill>
                <a:latin typeface="HeliosCond" pitchFamily="50" charset="0"/>
              </a:rPr>
              <a:t>УПРАВЛЕНИЕ МЕЖДУНАРОДНОГО СОТРУДНИЧЕСТВА</a:t>
            </a:r>
            <a:endParaRPr lang="ru-RU" altLang="ru-RU" sz="3200" dirty="0">
              <a:solidFill>
                <a:srgbClr val="B54B1B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4572" y="1794995"/>
            <a:ext cx="7753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latin typeface="HeliosCond" pitchFamily="50" charset="0"/>
                <a:cs typeface="Calibri" pitchFamily="34" charset="0"/>
              </a:rPr>
              <a:t>Курирование </a:t>
            </a:r>
            <a:r>
              <a:rPr lang="ru-RU" sz="2400" dirty="0">
                <a:latin typeface="HeliosCond" pitchFamily="50" charset="0"/>
                <a:cs typeface="Calibri" pitchFamily="34" charset="0"/>
              </a:rPr>
              <a:t>иностранных студентов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latin typeface="HeliosCond" pitchFamily="50" charset="0"/>
                <a:cs typeface="Calibri" pitchFamily="34" charset="0"/>
              </a:rPr>
              <a:t>Организация </a:t>
            </a:r>
            <a:r>
              <a:rPr lang="ru-RU" sz="2400" dirty="0">
                <a:latin typeface="HeliosCond" pitchFamily="50" charset="0"/>
                <a:cs typeface="Calibri" pitchFamily="34" charset="0"/>
              </a:rPr>
              <a:t>международной деятельности Института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latin typeface="HeliosCond" pitchFamily="50" charset="0"/>
                <a:cs typeface="Calibri" pitchFamily="34" charset="0"/>
              </a:rPr>
              <a:t>Реализация </a:t>
            </a:r>
            <a:r>
              <a:rPr lang="ru-RU" sz="2400" dirty="0">
                <a:latin typeface="HeliosCond" pitchFamily="50" charset="0"/>
                <a:cs typeface="Calibri" pitchFamily="34" charset="0"/>
              </a:rPr>
              <a:t>международных и образовательных проектов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>
                <a:latin typeface="HeliosCond" pitchFamily="50" charset="0"/>
                <a:cs typeface="Calibri" pitchFamily="34" charset="0"/>
              </a:rPr>
              <a:t>В</a:t>
            </a:r>
            <a:r>
              <a:rPr lang="ru-RU" sz="2400" dirty="0" smtClean="0">
                <a:latin typeface="HeliosCond" pitchFamily="50" charset="0"/>
                <a:cs typeface="Calibri" pitchFamily="34" charset="0"/>
              </a:rPr>
              <a:t>заимодействие </a:t>
            </a:r>
            <a:r>
              <a:rPr lang="ru-RU" sz="2400" dirty="0">
                <a:latin typeface="HeliosCond" pitchFamily="50" charset="0"/>
                <a:cs typeface="Calibri" pitchFamily="34" charset="0"/>
              </a:rPr>
              <a:t>с консульствами и иностранными представительствами </a:t>
            </a:r>
            <a:endParaRPr lang="en-US" sz="2400" dirty="0" smtClean="0">
              <a:latin typeface="HeliosCond" pitchFamily="50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latin typeface="HeliosCond" pitchFamily="50" charset="0"/>
                <a:cs typeface="Calibri" pitchFamily="34" charset="0"/>
              </a:rPr>
              <a:t>Визовая </a:t>
            </a:r>
            <a:r>
              <a:rPr lang="ru-RU" sz="2400" dirty="0">
                <a:latin typeface="HeliosCond" pitchFamily="50" charset="0"/>
                <a:cs typeface="Calibri" pitchFamily="34" charset="0"/>
              </a:rPr>
              <a:t>и миграционная поддержка иностранных </a:t>
            </a:r>
            <a:r>
              <a:rPr lang="ru-RU" sz="2400" dirty="0" smtClean="0">
                <a:latin typeface="HeliosCond" pitchFamily="50" charset="0"/>
                <a:cs typeface="Calibri" pitchFamily="34" charset="0"/>
              </a:rPr>
              <a:t>студентов</a:t>
            </a:r>
            <a:endParaRPr lang="ru-RU" sz="2400" dirty="0">
              <a:latin typeface="HeliosCond" pitchFamily="50" charset="0"/>
              <a:cs typeface="Calibri" pitchFamily="34" charset="0"/>
            </a:endParaRPr>
          </a:p>
        </p:txBody>
      </p:sp>
      <p:pic>
        <p:nvPicPr>
          <p:cNvPr id="19458" name="Picture 2" descr="Картинки по запросу КОУЧ ПН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4" y="2999179"/>
            <a:ext cx="2838677" cy="27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4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РУКОВОДСТВО ФАКУЛЬТЕТА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54555" y="3257875"/>
            <a:ext cx="6151986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КИСЕЛЁВ Владимир Николаевич</a:t>
            </a:r>
          </a:p>
          <a:p>
            <a:pPr marL="0" indent="0">
              <a:buNone/>
            </a:pPr>
            <a:r>
              <a:rPr lang="ru-RU" sz="2800" dirty="0"/>
              <a:t>т</a:t>
            </a:r>
            <a:r>
              <a:rPr lang="ru-RU" sz="2800" dirty="0" smtClean="0"/>
              <a:t>ел.: 335-67-34 (доб. 2222)</a:t>
            </a:r>
          </a:p>
          <a:p>
            <a:pPr marL="0" indent="0">
              <a:buNone/>
            </a:pPr>
            <a:r>
              <a:rPr lang="en-US" sz="2800" dirty="0" smtClean="0"/>
              <a:t>e-mail</a:t>
            </a:r>
            <a:r>
              <a:rPr lang="ru-RU" sz="2800" dirty="0" smtClean="0"/>
              <a:t>: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kiselev-vn@ranepa.ru</a:t>
            </a:r>
            <a:endParaRPr lang="en-US" sz="2800" dirty="0" smtClean="0"/>
          </a:p>
          <a:p>
            <a:pPr marL="0" indent="0">
              <a:buNone/>
            </a:pPr>
            <a:r>
              <a:rPr lang="ru-RU" sz="2800" dirty="0" err="1"/>
              <a:t>к</a:t>
            </a:r>
            <a:r>
              <a:rPr lang="ru-RU" sz="2800" dirty="0" err="1" smtClean="0"/>
              <a:t>аб</a:t>
            </a:r>
            <a:r>
              <a:rPr lang="ru-RU" sz="2800" dirty="0" smtClean="0"/>
              <a:t>. 40</a:t>
            </a:r>
            <a:r>
              <a:rPr lang="en-US" sz="2800" dirty="0" smtClean="0"/>
              <a:t>7</a:t>
            </a:r>
          </a:p>
          <a:p>
            <a:pPr marL="0" indent="0">
              <a:buNone/>
            </a:pPr>
            <a:r>
              <a:rPr lang="ru-RU" sz="2800" dirty="0" smtClean="0">
                <a:latin typeface="HeliosCond" pitchFamily="50" charset="0"/>
              </a:rPr>
              <a:t>  </a:t>
            </a:r>
            <a:endParaRPr lang="ru-RU" sz="2800" dirty="0"/>
          </a:p>
        </p:txBody>
      </p:sp>
      <p:pic>
        <p:nvPicPr>
          <p:cNvPr id="9" name="Picture 4" descr="http://fst-sziu.ru/wp-content/uploads/2014/11/kiselev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95224"/>
            <a:ext cx="4968552" cy="525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>
          <a:xfrm>
            <a:off x="4943844" y="1687513"/>
            <a:ext cx="6435356" cy="1529820"/>
          </a:xfrm>
        </p:spPr>
        <p:txBody>
          <a:bodyPr>
            <a:normAutofit lnSpcReduction="10000"/>
          </a:bodyPr>
          <a:lstStyle/>
          <a:p>
            <a:r>
              <a:rPr lang="ru-RU" sz="3200" b="0" dirty="0" smtClean="0">
                <a:latin typeface="HeliosCond" pitchFamily="50" charset="0"/>
              </a:rPr>
              <a:t>Заместитель декана по международным вопросам, директор программы </a:t>
            </a:r>
            <a:r>
              <a:rPr lang="en-US" sz="3200" b="0" dirty="0" smtClean="0">
                <a:latin typeface="HeliosCond" pitchFamily="50" charset="0"/>
              </a:rPr>
              <a:t>Liberal Arts</a:t>
            </a:r>
            <a:endParaRPr lang="ru-RU" sz="3200" b="0" dirty="0">
              <a:latin typeface="HeliosCond" pitchFamily="50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B54B1B"/>
                </a:solidFill>
              </a:rPr>
              <a:t>ИНОСТРАННЫМ ГРАЖДАНАМ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90629"/>
            <a:ext cx="10972800" cy="1419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иностранцы </a:t>
            </a:r>
            <a:r>
              <a:rPr lang="ru-RU" dirty="0"/>
              <a:t>должны быть поставлены на миграционный учет по месту пребывания не позднее </a:t>
            </a:r>
            <a:r>
              <a:rPr lang="ru-RU" b="1" dirty="0"/>
              <a:t>7 дней</a:t>
            </a:r>
            <a:r>
              <a:rPr lang="ru-RU" dirty="0"/>
              <a:t> после прибытия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76121" y="2332582"/>
            <a:ext cx="8059459" cy="4401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algn="ctr"/>
            <a:r>
              <a:rPr lang="ru-RU" sz="2000" dirty="0"/>
              <a:t>Куратор от факультета - заместитель декана по международным вопросам </a:t>
            </a:r>
          </a:p>
          <a:p>
            <a:pPr algn="ctr"/>
            <a:r>
              <a:rPr lang="ru-RU" sz="2000" b="1" dirty="0"/>
              <a:t>КИСЕЛЕВ Владимир Николаевич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Заведующий </a:t>
            </a:r>
            <a:r>
              <a:rPr lang="ru-RU" sz="2000" dirty="0"/>
              <a:t>сектором по работе с иностранными студентами – </a:t>
            </a:r>
            <a:br>
              <a:rPr lang="ru-RU" sz="2000" dirty="0"/>
            </a:br>
            <a:r>
              <a:rPr lang="ru-RU" sz="2000" b="1" dirty="0" smtClean="0"/>
              <a:t>ТЮШЕВ Андрей Валентинович</a:t>
            </a:r>
            <a:endParaRPr lang="ru-RU" sz="20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algn="ctr"/>
            <a:r>
              <a:rPr lang="ru-RU" sz="2000" dirty="0" smtClean="0"/>
              <a:t>Средний проспект В.О., д. 57/43, </a:t>
            </a:r>
            <a:r>
              <a:rPr lang="ru-RU" sz="2000" dirty="0" err="1" smtClean="0"/>
              <a:t>каб</a:t>
            </a:r>
            <a:r>
              <a:rPr lang="ru-RU" sz="2000" dirty="0" smtClean="0"/>
              <a:t>. 302 </a:t>
            </a:r>
            <a:br>
              <a:rPr lang="ru-RU" sz="2000" dirty="0" smtClean="0"/>
            </a:br>
            <a:r>
              <a:rPr lang="ru-RU" sz="2000" dirty="0" smtClean="0"/>
              <a:t>Телефон: (812) 323-50-92, 335-94-94 (</a:t>
            </a:r>
            <a:r>
              <a:rPr lang="ru-RU" sz="2000" dirty="0" err="1" smtClean="0"/>
              <a:t>доб</a:t>
            </a:r>
            <a:r>
              <a:rPr lang="ru-RU" sz="2000" dirty="0" smtClean="0"/>
              <a:t>. 1294, 1324)</a:t>
            </a:r>
          </a:p>
          <a:p>
            <a:pPr algn="ctr"/>
            <a:r>
              <a:rPr lang="ru-RU" sz="2000" dirty="0" err="1" smtClean="0"/>
              <a:t>E-mail</a:t>
            </a:r>
            <a:r>
              <a:rPr lang="ru-RU" sz="2000" dirty="0"/>
              <a:t>: </a:t>
            </a:r>
            <a:r>
              <a:rPr lang="en-US" dirty="0" smtClean="0"/>
              <a:t>tyushev-av@ranepa.ru</a:t>
            </a:r>
            <a:r>
              <a:rPr lang="ru-RU" sz="2000" dirty="0" smtClean="0"/>
              <a:t>, </a:t>
            </a:r>
            <a:r>
              <a:rPr lang="en-US" dirty="0" smtClean="0">
                <a:hlinkClick r:id="rId2"/>
              </a:rPr>
              <a:t>ums-sziu@ranepa.ru</a:t>
            </a:r>
            <a:r>
              <a:rPr lang="ru-RU" dirty="0" smtClean="0"/>
              <a:t> </a:t>
            </a:r>
            <a:endParaRPr lang="ru-RU" sz="2000" dirty="0" smtClean="0"/>
          </a:p>
          <a:p>
            <a:pPr algn="ctr"/>
            <a:endParaRPr lang="en-US" sz="2000" u="sng" dirty="0"/>
          </a:p>
          <a:p>
            <a:pPr algn="ctr"/>
            <a:r>
              <a:rPr lang="ru-RU" sz="2000" dirty="0" smtClean="0"/>
              <a:t>Часы </a:t>
            </a:r>
            <a:r>
              <a:rPr lang="ru-RU" sz="2000" dirty="0"/>
              <a:t>приема: с понедельника по пятницу 9:00 – 16:00</a:t>
            </a:r>
            <a:br>
              <a:rPr lang="ru-RU" sz="2000" dirty="0"/>
            </a:br>
            <a:r>
              <a:rPr lang="ru-RU" sz="2000" dirty="0"/>
              <a:t>Суббота и воскресенье – выходные дни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664697" y="404665"/>
            <a:ext cx="10945216" cy="77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9pPr>
          </a:lstStyle>
          <a:p>
            <a:pPr algn="ctr" eaLnBrk="1">
              <a:lnSpc>
                <a:spcPts val="5800"/>
              </a:lnSpc>
              <a:spcBef>
                <a:spcPct val="0"/>
              </a:spcBef>
            </a:pPr>
            <a:r>
              <a:rPr lang="ru-RU" altLang="ru-RU" sz="4800" b="1" i="1" dirty="0" smtClean="0">
                <a:solidFill>
                  <a:srgbClr val="B54B1B"/>
                </a:solidFill>
                <a:latin typeface="HeliosCond" pitchFamily="50" charset="0"/>
              </a:rPr>
              <a:t>ВОЕННО-УЧЁТНЫЙ СТОЛ</a:t>
            </a:r>
            <a:endParaRPr lang="ru-RU" altLang="ru-RU" dirty="0">
              <a:solidFill>
                <a:srgbClr val="B54B1B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1674316" y="1328317"/>
            <a:ext cx="8843367" cy="21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9pPr>
          </a:lstStyle>
          <a:p>
            <a:pPr algn="ctr" eaLnBrk="1"/>
            <a:r>
              <a:rPr lang="ru-RU" altLang="ru-RU" sz="3600" b="1" dirty="0">
                <a:solidFill>
                  <a:schemeClr val="tx1"/>
                </a:solidFill>
                <a:latin typeface="+mn-lt"/>
              </a:rPr>
              <a:t>Ирина Михайловна Удалова</a:t>
            </a:r>
            <a:r>
              <a:rPr lang="ru-RU" altLang="ru-RU" sz="3600" dirty="0">
                <a:solidFill>
                  <a:schemeClr val="tx1"/>
                </a:solidFill>
                <a:latin typeface="+mn-lt"/>
              </a:rPr>
              <a:t> </a:t>
            </a:r>
            <a:endParaRPr lang="ru-RU" altLang="ru-RU" sz="3600" dirty="0" smtClean="0">
              <a:solidFill>
                <a:schemeClr val="tx1"/>
              </a:solidFill>
              <a:latin typeface="+mn-lt"/>
            </a:endParaRPr>
          </a:p>
          <a:p>
            <a:pPr algn="ctr" eaLnBrk="1"/>
            <a:r>
              <a:rPr lang="ru-RU" altLang="ru-RU" sz="3600" u="sng" dirty="0" smtClean="0">
                <a:solidFill>
                  <a:schemeClr val="tx1"/>
                </a:solidFill>
                <a:latin typeface="+mn-lt"/>
              </a:rPr>
              <a:t>Адрес:</a:t>
            </a:r>
          </a:p>
          <a:p>
            <a:pPr algn="ctr" eaLnBrk="1"/>
            <a:r>
              <a:rPr lang="ru-RU" altLang="ru-RU" sz="3600" dirty="0" smtClean="0">
                <a:solidFill>
                  <a:schemeClr val="tx1"/>
                </a:solidFill>
                <a:latin typeface="+mn-lt"/>
              </a:rPr>
              <a:t>Средний </a:t>
            </a:r>
            <a:r>
              <a:rPr lang="ru-RU" altLang="ru-RU" sz="3600" dirty="0" err="1">
                <a:solidFill>
                  <a:schemeClr val="tx1"/>
                </a:solidFill>
                <a:latin typeface="+mn-lt"/>
              </a:rPr>
              <a:t>пр</a:t>
            </a:r>
            <a:r>
              <a:rPr lang="en-US" altLang="ru-RU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ru-RU" altLang="ru-RU" sz="3600" dirty="0">
                <a:solidFill>
                  <a:schemeClr val="tx1"/>
                </a:solidFill>
                <a:latin typeface="+mn-lt"/>
              </a:rPr>
              <a:t> В</a:t>
            </a:r>
            <a:r>
              <a:rPr lang="en-US" altLang="ru-RU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ru-RU" altLang="ru-RU" sz="3600" dirty="0">
                <a:solidFill>
                  <a:schemeClr val="tx1"/>
                </a:solidFill>
                <a:latin typeface="+mn-lt"/>
              </a:rPr>
              <a:t>О</a:t>
            </a:r>
            <a:r>
              <a:rPr lang="en-US" altLang="ru-RU" sz="360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ru-RU" altLang="ru-RU" sz="3600" dirty="0" smtClean="0">
                <a:solidFill>
                  <a:schemeClr val="tx1"/>
                </a:solidFill>
                <a:latin typeface="+mn-lt"/>
              </a:rPr>
              <a:t>, д. 57,  </a:t>
            </a:r>
            <a:r>
              <a:rPr lang="ru-RU" altLang="ru-RU" sz="3600" dirty="0" err="1">
                <a:solidFill>
                  <a:schemeClr val="tx1"/>
                </a:solidFill>
                <a:latin typeface="+mn-lt"/>
              </a:rPr>
              <a:t>каб</a:t>
            </a:r>
            <a:r>
              <a:rPr lang="ru-RU" altLang="ru-RU" sz="3600" dirty="0">
                <a:solidFill>
                  <a:schemeClr val="tx1"/>
                </a:solidFill>
                <a:latin typeface="+mn-lt"/>
              </a:rPr>
              <a:t>. </a:t>
            </a:r>
            <a:r>
              <a:rPr lang="ru-RU" altLang="ru-RU" sz="3600" dirty="0" smtClean="0">
                <a:solidFill>
                  <a:schemeClr val="tx1"/>
                </a:solidFill>
                <a:latin typeface="+mn-lt"/>
              </a:rPr>
              <a:t>329</a:t>
            </a:r>
            <a:r>
              <a:rPr lang="ru-RU" altLang="ru-RU" sz="2800" i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altLang="ru-RU" sz="2800" i="1" dirty="0">
                <a:solidFill>
                  <a:schemeClr val="tx1"/>
                </a:solidFill>
                <a:latin typeface="+mn-lt"/>
              </a:rPr>
            </a:br>
            <a:endParaRPr lang="ru-RU" altLang="ru-RU" sz="28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 descr="C:\Users\baranovaDA\Pictures\0_5f6f3_d8d64740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7" y="1810092"/>
            <a:ext cx="1917020" cy="364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330569" y="3486117"/>
            <a:ext cx="8843367" cy="22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1pPr>
            <a:lvl2pPr marL="742950" indent="-28575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2pPr>
            <a:lvl3pPr marL="11430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3pPr>
            <a:lvl4pPr marL="16002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4pPr>
            <a:lvl5pPr marL="2057400" indent="-228600" eaLnBrk="0"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venir Light" charset="0"/>
                <a:sym typeface="Avenir Light" charset="0"/>
              </a:defRPr>
            </a:lvl9pPr>
          </a:lstStyle>
          <a:p>
            <a:pPr algn="ctr" eaLnBrk="1"/>
            <a:r>
              <a:rPr lang="ru-RU" altLang="ru-RU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Приемные часы</a:t>
            </a:r>
            <a:r>
              <a:rPr lang="ru-RU" altLang="ru-RU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algn="ctr" eaLnBrk="1"/>
            <a:r>
              <a:rPr lang="ru-RU" altLang="ru-RU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пн</a:t>
            </a:r>
            <a:r>
              <a:rPr lang="ru-RU" altLang="ru-RU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ru-RU" altLang="ru-RU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вт</a:t>
            </a:r>
            <a:r>
              <a:rPr lang="ru-RU" altLang="ru-RU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ru-RU" altLang="ru-RU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чт</a:t>
            </a:r>
            <a:r>
              <a:rPr lang="ru-RU" altLang="ru-RU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с 14.00 до 17.30</a:t>
            </a:r>
          </a:p>
          <a:p>
            <a:pPr algn="ctr" eaLnBrk="1"/>
            <a:endParaRPr lang="ru-RU" altLang="ru-RU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eaLnBrk="1"/>
            <a:r>
              <a:rPr lang="ru-RU" altLang="ru-RU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С собой иметь:</a:t>
            </a:r>
          </a:p>
          <a:p>
            <a:pPr algn="ctr" eaLnBrk="1"/>
            <a:r>
              <a:rPr lang="ru-RU" altLang="ru-RU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паспорт, приписное свидетельство или военный билет</a:t>
            </a:r>
            <a:endParaRPr lang="ru-RU" altLang="ru-RU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8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6710" y="2484219"/>
            <a:ext cx="4911633" cy="2435520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1735616" y="143876"/>
            <a:ext cx="6235837" cy="728785"/>
          </a:xfrm>
          <a:prstGeom prst="rect">
            <a:avLst/>
          </a:prstGeom>
        </p:spPr>
        <p:txBody>
          <a:bodyPr vert="horz" wrap="square" lIns="121917" tIns="60958" rIns="121917" bIns="6095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>
              <a:lnSpc>
                <a:spcPct val="80000"/>
              </a:lnSpc>
              <a:defRPr/>
            </a:pPr>
            <a:r>
              <a:rPr lang="en-US" sz="4800" b="1" i="1" dirty="0">
                <a:solidFill>
                  <a:srgbClr val="B54B1B"/>
                </a:solidFill>
                <a:latin typeface="+mj-lt"/>
                <a:cs typeface="Arial" pitchFamily="34" charset="0"/>
              </a:rPr>
              <a:t>LIBERAL ARTS</a:t>
            </a:r>
            <a:endParaRPr lang="en-US" sz="4800" b="1" i="1" dirty="0">
              <a:solidFill>
                <a:srgbClr val="B54B1B"/>
              </a:solidFill>
              <a:latin typeface="+mj-lt"/>
              <a:ea typeface="Roboto Condensed bold" panose="02000000000000000000" pitchFamily="2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0" y="675185"/>
            <a:ext cx="6298163" cy="5663085"/>
          </a:xfrm>
          <a:prstGeom prst="rect">
            <a:avLst/>
          </a:prstGeom>
        </p:spPr>
        <p:txBody>
          <a:bodyPr vert="horz" wrap="square" lIns="121917" tIns="60958" rIns="121917" bIns="6095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Программа дает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уникальную возможность комбинации двух профилей обучения (специализаций): </a:t>
            </a:r>
            <a:endParaRPr lang="ru-RU" altLang="ru-RU" sz="1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altLang="ru-RU" sz="1800" b="1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основного 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1800" b="1" dirty="0" err="1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major</a:t>
            </a:r>
            <a:r>
              <a:rPr lang="ru-RU" altLang="ru-RU" sz="1800" b="1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) – </a:t>
            </a:r>
            <a:r>
              <a:rPr lang="ru-RU" altLang="ru-RU" sz="1800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программы </a:t>
            </a:r>
            <a:r>
              <a:rPr lang="ru-RU" altLang="ru-RU" sz="1800" dirty="0" err="1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бакалавриата</a:t>
            </a:r>
            <a:r>
              <a:rPr lang="ru-RU" altLang="ru-RU" sz="1800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alt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дополнительного (</a:t>
            </a:r>
            <a:r>
              <a:rPr lang="ru-RU" altLang="ru-RU" sz="1800" b="1" dirty="0" err="1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minor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sz="18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– выбираемого из программ, разработанных </a:t>
            </a:r>
            <a:r>
              <a:rPr lang="ru-RU" altLang="ru-RU" sz="1800" dirty="0" smtClean="0">
                <a:solidFill>
                  <a:srgbClr val="9A0000"/>
                </a:solidFill>
                <a:latin typeface="Arial" pitchFamily="34" charset="0"/>
                <a:cs typeface="Arial" pitchFamily="34" charset="0"/>
              </a:rPr>
              <a:t>факультетом совместно с работодателями. </a:t>
            </a:r>
          </a:p>
          <a:p>
            <a:pPr algn="l"/>
            <a:endParaRPr lang="ru-RU" altLang="ru-RU" sz="1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ПРЕИМУЩЕСТВА: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Выбор основного профиля осуществляется не в момент поступления в вуз, а после изучения общего блока дисциплин и базовых курсов по основам профессиональной деятельности всех направлений подготовки, осуществляемых на факультете.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Выбор дополнительного профиля осуществляется по окончании 2 курса.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altLang="ru-RU" sz="1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окончании обучения выпускник получает </a:t>
            </a:r>
          </a:p>
          <a:p>
            <a:pPr algn="l"/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2 диплома: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Диплом бакалавра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Диплом профессиональной переподготовки</a:t>
            </a:r>
            <a:endParaRPr lang="id-ID" altLang="ru-RU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7971453" y="5153682"/>
            <a:ext cx="4010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собрании по презентации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Liberal Arts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удет сообщено позднее.</a:t>
            </a:r>
            <a:endParaRPr lang="en-US" alt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9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B54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КУРСЫ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STUDY WEEKS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6" y="1831358"/>
            <a:ext cx="2672338" cy="4008508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771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3726370"/>
            <a:ext cx="3179617" cy="2110551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9226" r="2197" b="23476"/>
          <a:stretch/>
        </p:blipFill>
        <p:spPr>
          <a:xfrm>
            <a:off x="6658616" y="1834225"/>
            <a:ext cx="4646279" cy="1849295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7" b="1574"/>
          <a:stretch/>
        </p:blipFill>
        <p:spPr>
          <a:xfrm>
            <a:off x="3769288" y="3980198"/>
            <a:ext cx="2788675" cy="1856723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85" y="3726182"/>
            <a:ext cx="1407159" cy="2110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1578764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3" y="-504537"/>
            <a:ext cx="12415142" cy="931135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01575" y="1273215"/>
            <a:ext cx="10363200" cy="817561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801575" y="2232800"/>
            <a:ext cx="4461420" cy="418752"/>
          </a:xfrm>
        </p:spPr>
        <p:txBody>
          <a:bodyPr>
            <a:no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ФАКУЛЬТЕТ СОЦИАЛЬНЫХ ТЕХНОЛОГИЙ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1506" y="2709209"/>
            <a:ext cx="4261558" cy="3713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b="1" dirty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sz="2133" dirty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33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fst-sziu.ru</a:t>
            </a:r>
            <a:endParaRPr lang="en-US" sz="2133" dirty="0">
              <a:solidFill>
                <a:srgbClr val="E88D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2885153" y="3131583"/>
            <a:ext cx="3803598" cy="3713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  <a:r>
              <a:rPr lang="ru-RU" sz="2133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(812) 335-67-34</a:t>
            </a:r>
            <a:endParaRPr lang="en-US" sz="2133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2901506" y="4164665"/>
            <a:ext cx="4635374" cy="3713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2133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33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133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33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fst-sziu@ranepa.ru</a:t>
            </a:r>
            <a:endParaRPr lang="en-US" sz="2133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2901506" y="4744027"/>
            <a:ext cx="4635374" cy="3713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b="1" dirty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ru-RU" sz="2133" dirty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ул. </a:t>
            </a:r>
            <a:r>
              <a:rPr lang="ru-RU" sz="2133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Черняховского, д. 6/10</a:t>
            </a:r>
            <a:endParaRPr lang="en-US" sz="2133" dirty="0">
              <a:solidFill>
                <a:srgbClr val="E88D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2901506" y="3604932"/>
            <a:ext cx="4635374" cy="40665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b="1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ВК</a:t>
            </a:r>
            <a:r>
              <a:rPr lang="ru-RU" sz="2133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vk.com/etofst</a:t>
            </a:r>
            <a:endParaRPr lang="en-US" sz="2133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2" y="1536104"/>
            <a:ext cx="2716121" cy="17419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442803" y="3504811"/>
            <a:ext cx="59397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ФСТ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4629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АДМИНИСТРАЦИЯ ФАКУЛЬТЕТА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71527" y="1535113"/>
            <a:ext cx="6114663" cy="639762"/>
          </a:xfrm>
        </p:spPr>
        <p:txBody>
          <a:bodyPr>
            <a:normAutofit/>
          </a:bodyPr>
          <a:lstStyle/>
          <a:p>
            <a:r>
              <a:rPr lang="ru-RU" sz="3200" b="0" dirty="0" smtClean="0">
                <a:latin typeface="HeliosCond" pitchFamily="50" charset="0"/>
              </a:rPr>
              <a:t>Помощник декана</a:t>
            </a:r>
            <a:endParaRPr lang="ru-RU" sz="3200" b="0" dirty="0">
              <a:latin typeface="HeliosCond" pitchFamily="50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71527" y="2200340"/>
            <a:ext cx="6114663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СОКОЛОВА </a:t>
            </a:r>
          </a:p>
          <a:p>
            <a:pPr marL="0" indent="0">
              <a:buNone/>
            </a:pPr>
            <a:r>
              <a:rPr lang="ru-RU" sz="2800" b="1" dirty="0" smtClean="0"/>
              <a:t>Мария Александровна</a:t>
            </a:r>
          </a:p>
          <a:p>
            <a:pPr marL="0" indent="0">
              <a:buNone/>
            </a:pPr>
            <a:r>
              <a:rPr lang="ru-RU" sz="2800" dirty="0"/>
              <a:t>т</a:t>
            </a:r>
            <a:r>
              <a:rPr lang="ru-RU" sz="2800" dirty="0" smtClean="0"/>
              <a:t>ел.: 335-94-94 (доб. 2233)</a:t>
            </a:r>
          </a:p>
          <a:p>
            <a:pPr marL="0" indent="0">
              <a:buNone/>
            </a:pPr>
            <a:r>
              <a:rPr lang="en-US" sz="2800" dirty="0" smtClean="0"/>
              <a:t>e-mail</a:t>
            </a:r>
            <a:r>
              <a:rPr lang="ru-RU" sz="2800" dirty="0" smtClean="0"/>
              <a:t>:</a:t>
            </a:r>
            <a:r>
              <a:rPr lang="en-US" sz="2800" dirty="0" smtClean="0"/>
              <a:t> </a:t>
            </a:r>
            <a:r>
              <a:rPr lang="en-US" sz="2800" dirty="0" smtClean="0">
                <a:hlinkClick r:id="rId2"/>
              </a:rPr>
              <a:t>sokolova-ma@ranepa.ru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ru-RU" sz="2800" dirty="0" err="1" smtClean="0"/>
              <a:t>каб</a:t>
            </a:r>
            <a:r>
              <a:rPr lang="ru-RU" sz="2800" dirty="0" smtClean="0"/>
              <a:t>. 40</a:t>
            </a:r>
            <a:r>
              <a:rPr lang="en-US" sz="2800" dirty="0" smtClean="0"/>
              <a:t>8</a:t>
            </a:r>
          </a:p>
          <a:p>
            <a:pPr marL="0" indent="0">
              <a:buNone/>
            </a:pPr>
            <a:r>
              <a:rPr lang="ru-RU" sz="2800" dirty="0" smtClean="0">
                <a:latin typeface="HeliosCond" pitchFamily="50" charset="0"/>
              </a:rPr>
              <a:t>  </a:t>
            </a:r>
            <a:endParaRPr lang="ru-RU" sz="2800" dirty="0"/>
          </a:p>
        </p:txBody>
      </p:sp>
      <p:pic>
        <p:nvPicPr>
          <p:cNvPr id="34818" name="Picture 2" descr="https://sun1-29.userapi.com/rJPsdy2WdD7eBalzmU-l7WVvV4KSXcta7OL8Cw/z55ur3LioQE.jpg"/>
          <p:cNvPicPr>
            <a:picLocks noChangeAspect="1" noChangeArrowheads="1"/>
          </p:cNvPicPr>
          <p:nvPr/>
        </p:nvPicPr>
        <p:blipFill>
          <a:blip r:embed="rId3" cstate="print"/>
          <a:srcRect l="26348" t="35984" r="18677" b="4750"/>
          <a:stretch>
            <a:fillRect/>
          </a:stretch>
        </p:blipFill>
        <p:spPr bwMode="auto">
          <a:xfrm>
            <a:off x="753531" y="1611560"/>
            <a:ext cx="3691469" cy="4974601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5"/>
          <p:cNvSpPr>
            <a:spLocks noGrp="1"/>
          </p:cNvSpPr>
          <p:nvPr>
            <p:ph sz="quarter" idx="4"/>
          </p:nvPr>
        </p:nvSpPr>
        <p:spPr>
          <a:xfrm>
            <a:off x="4476794" y="1175873"/>
            <a:ext cx="6114663" cy="198219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000" b="1" dirty="0" smtClean="0"/>
              <a:t>ГАДЖИЕВА Татьяна Владимировна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/>
              <a:t>тел.: 335-94-94 (</a:t>
            </a:r>
            <a:r>
              <a:rPr lang="ru-RU" sz="3000" dirty="0" err="1" smtClean="0"/>
              <a:t>доб</a:t>
            </a:r>
            <a:r>
              <a:rPr lang="ru-RU" sz="3000" dirty="0" smtClean="0"/>
              <a:t>. 2212)</a:t>
            </a:r>
            <a:br>
              <a:rPr lang="ru-RU" sz="3000" dirty="0" smtClean="0"/>
            </a:br>
            <a:r>
              <a:rPr lang="ru-RU" sz="3000" dirty="0" err="1" smtClean="0"/>
              <a:t>e-mail</a:t>
            </a:r>
            <a:r>
              <a:rPr lang="ru-RU" sz="3000" dirty="0" smtClean="0"/>
              <a:t>: </a:t>
            </a:r>
            <a:r>
              <a:rPr lang="en-US" sz="3000" dirty="0" smtClean="0">
                <a:hlinkClick r:id="rId2"/>
              </a:rPr>
              <a:t>gadzieva-tv@ranepa.ru</a:t>
            </a:r>
            <a:r>
              <a:rPr lang="ru-RU" sz="3000" dirty="0" smtClean="0"/>
              <a:t> </a:t>
            </a:r>
          </a:p>
          <a:p>
            <a:pPr marL="0" indent="0">
              <a:buNone/>
            </a:pPr>
            <a:r>
              <a:rPr lang="ru-RU" sz="3000" dirty="0" err="1" smtClean="0"/>
              <a:t>каб</a:t>
            </a:r>
            <a:r>
              <a:rPr lang="ru-RU" sz="3000" dirty="0" smtClean="0"/>
              <a:t>. 40</a:t>
            </a:r>
            <a:r>
              <a:rPr lang="en-US" sz="3000" dirty="0" smtClean="0"/>
              <a:t>8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-546" r="16705" b="11702"/>
          <a:stretch/>
        </p:blipFill>
        <p:spPr>
          <a:xfrm>
            <a:off x="1289517" y="1329268"/>
            <a:ext cx="2798874" cy="34289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9174" y="3015734"/>
            <a:ext cx="6038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/>
              <a:t>Взаимодействие со студентами по вопросам:</a:t>
            </a:r>
          </a:p>
          <a:p>
            <a:pPr algn="just">
              <a:buFontTx/>
              <a:buChar char="-"/>
            </a:pPr>
            <a:r>
              <a:rPr lang="ru-RU" sz="2400" dirty="0" smtClean="0"/>
              <a:t>организации практики обучающихся</a:t>
            </a:r>
          </a:p>
          <a:p>
            <a:pPr algn="just"/>
            <a:endParaRPr lang="ru-RU" sz="2400" b="1" i="1" dirty="0" smtClean="0"/>
          </a:p>
          <a:p>
            <a:pPr algn="just"/>
            <a:r>
              <a:rPr lang="ru-RU" sz="2400" b="1" i="1" dirty="0" smtClean="0"/>
              <a:t>Работа с выпускниками факультета</a:t>
            </a:r>
            <a:endParaRPr lang="ru-RU" b="1" i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РУКОВОДИТЕЛИ </a:t>
            </a:r>
            <a:br>
              <a:rPr lang="ru-RU" sz="36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</a:br>
            <a:r>
              <a:rPr lang="ru-RU" sz="36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ОБРАЗОВАТЕЛЬНЫХ НАПРАВЛЕНИЙ</a:t>
            </a:r>
            <a:endParaRPr lang="ru-RU" sz="2400" dirty="0">
              <a:solidFill>
                <a:srgbClr val="B54B1B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half" idx="1"/>
          </p:nvPr>
        </p:nvSpPr>
        <p:spPr>
          <a:xfrm>
            <a:off x="2379306" y="1523712"/>
            <a:ext cx="4814334" cy="52385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200" dirty="0" smtClean="0"/>
              <a:t>«Журналистика»,</a:t>
            </a:r>
            <a:r>
              <a:rPr lang="en-US" sz="3200" dirty="0" smtClean="0"/>
              <a:t> </a:t>
            </a:r>
            <a:r>
              <a:rPr lang="ru-RU" sz="3200" dirty="0" smtClean="0"/>
              <a:t>«Реклама и связи </a:t>
            </a:r>
            <a:r>
              <a:rPr lang="en-US" sz="3200" dirty="0" smtClean="0"/>
              <a:t>c</a:t>
            </a:r>
            <a:r>
              <a:rPr lang="ru-RU" sz="3200" dirty="0" smtClean="0"/>
              <a:t> общественностью» (</a:t>
            </a:r>
            <a:r>
              <a:rPr lang="ru-RU" sz="3200" dirty="0" err="1" smtClean="0"/>
              <a:t>каб</a:t>
            </a:r>
            <a:r>
              <a:rPr lang="ru-RU" sz="3200" dirty="0" smtClean="0"/>
              <a:t>. 307)</a:t>
            </a:r>
            <a:endParaRPr lang="ru-RU" sz="3200" dirty="0"/>
          </a:p>
          <a:p>
            <a:pPr marL="0" indent="0">
              <a:buNone/>
            </a:pPr>
            <a:r>
              <a:rPr lang="ru-RU" sz="3200" b="1" dirty="0" smtClean="0"/>
              <a:t>КИМ Максим Николаевич</a:t>
            </a:r>
          </a:p>
          <a:p>
            <a:pPr marL="0" indent="0">
              <a:buNone/>
            </a:pPr>
            <a:r>
              <a:rPr lang="ru-RU" sz="3200" dirty="0" smtClean="0"/>
              <a:t>тел.: 335-94-94 (доб. 2257)</a:t>
            </a:r>
            <a:br>
              <a:rPr lang="ru-RU" sz="3200" dirty="0" smtClean="0"/>
            </a:br>
            <a:r>
              <a:rPr lang="en-US" sz="3200" dirty="0" smtClean="0"/>
              <a:t>e-mail</a:t>
            </a:r>
            <a:r>
              <a:rPr lang="ru-RU" sz="3200" dirty="0" smtClean="0"/>
              <a:t>: </a:t>
            </a:r>
            <a:r>
              <a:rPr lang="en-US" sz="3200" dirty="0" smtClean="0">
                <a:hlinkClick r:id="rId3"/>
              </a:rPr>
              <a:t>kim-mn@ranepa.ru</a:t>
            </a:r>
            <a:r>
              <a:rPr lang="en-US" sz="3200" dirty="0" smtClean="0"/>
              <a:t>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ru-RU" sz="3200" dirty="0" smtClean="0"/>
              <a:t>«Управление персоналом, психология и социальная работа», (</a:t>
            </a:r>
            <a:r>
              <a:rPr lang="ru-RU" sz="3200" dirty="0" err="1" smtClean="0"/>
              <a:t>каб</a:t>
            </a:r>
            <a:r>
              <a:rPr lang="ru-RU" sz="3200" dirty="0" smtClean="0"/>
              <a:t>. 203)</a:t>
            </a:r>
          </a:p>
          <a:p>
            <a:pPr marL="0" indent="0">
              <a:buNone/>
            </a:pPr>
            <a:r>
              <a:rPr lang="ru-RU" sz="3200" b="1" dirty="0" smtClean="0"/>
              <a:t>ВЕТРЕНКО Инна Александровна</a:t>
            </a:r>
          </a:p>
          <a:p>
            <a:pPr marL="0" indent="0">
              <a:buNone/>
            </a:pPr>
            <a:r>
              <a:rPr lang="ru-RU" sz="3200" dirty="0" smtClean="0"/>
              <a:t>тел.: 335-94-94 (доб. 2242)</a:t>
            </a:r>
            <a:endParaRPr lang="ru-RU" sz="3200" b="1" dirty="0" smtClean="0"/>
          </a:p>
          <a:p>
            <a:pPr marL="0" indent="0">
              <a:buNone/>
            </a:pPr>
            <a:r>
              <a:rPr lang="en-US" sz="3200" dirty="0" smtClean="0"/>
              <a:t>e-mail</a:t>
            </a:r>
            <a:r>
              <a:rPr lang="ru-RU" sz="3200" dirty="0" smtClean="0"/>
              <a:t>: </a:t>
            </a:r>
            <a:r>
              <a:rPr lang="en-US" sz="3200" dirty="0" smtClean="0">
                <a:hlinkClick r:id="rId4"/>
              </a:rPr>
              <a:t>vetrenko-ia@ranepa.ru</a:t>
            </a:r>
            <a:r>
              <a:rPr lang="ru-RU" sz="2000" b="1" dirty="0" smtClean="0">
                <a:latin typeface="HeliosCond" pitchFamily="50" charset="0"/>
              </a:rPr>
              <a:t>	</a:t>
            </a:r>
            <a:endParaRPr lang="en-US" sz="2000" dirty="0" smtClean="0">
              <a:latin typeface="HeliosCond" pitchFamily="50" charset="0"/>
            </a:endParaRPr>
          </a:p>
          <a:p>
            <a:pPr marL="0" indent="0">
              <a:buNone/>
            </a:pPr>
            <a:endParaRPr lang="en-US" b="1" dirty="0" smtClean="0">
              <a:latin typeface="HeliosCond" pitchFamily="50" charset="0"/>
            </a:endParaRPr>
          </a:p>
          <a:p>
            <a:pPr marL="0" indent="0">
              <a:buNone/>
            </a:pPr>
            <a:endParaRPr lang="en-US" sz="2000" dirty="0" smtClean="0">
              <a:latin typeface="HeliosCond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20155"/>
          <a:stretch/>
        </p:blipFill>
        <p:spPr bwMode="auto">
          <a:xfrm>
            <a:off x="464183" y="1523712"/>
            <a:ext cx="1915123" cy="190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16"/>
          <p:cNvSpPr>
            <a:spLocks noGrp="1"/>
          </p:cNvSpPr>
          <p:nvPr>
            <p:ph sz="half" idx="1"/>
          </p:nvPr>
        </p:nvSpPr>
        <p:spPr>
          <a:xfrm>
            <a:off x="7289199" y="1392276"/>
            <a:ext cx="4791050" cy="5410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B54B1B"/>
                </a:solidFill>
              </a:rPr>
              <a:t>Специалисты направлений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каб</a:t>
            </a:r>
            <a:r>
              <a:rPr lang="ru-RU" sz="2000" dirty="0"/>
              <a:t>. 306</a:t>
            </a:r>
          </a:p>
          <a:p>
            <a:pPr marL="0" indent="0">
              <a:buNone/>
            </a:pPr>
            <a:r>
              <a:rPr lang="ru-RU" sz="2000" b="1" dirty="0" smtClean="0"/>
              <a:t>СТЕПАНОВА Екатерина Андреевна</a:t>
            </a:r>
          </a:p>
          <a:p>
            <a:pPr marL="0" indent="0">
              <a:buNone/>
            </a:pPr>
            <a:r>
              <a:rPr lang="en-US" sz="2000" dirty="0"/>
              <a:t>e-mail</a:t>
            </a:r>
            <a:r>
              <a:rPr lang="ru-RU" sz="2000" dirty="0"/>
              <a:t>: </a:t>
            </a:r>
            <a:r>
              <a:rPr lang="en-US" sz="2000" dirty="0" smtClean="0">
                <a:hlinkClick r:id="rId6"/>
              </a:rPr>
              <a:t>stepanova-ea@ranepa.ru</a:t>
            </a:r>
            <a:endParaRPr lang="en-US" sz="2000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каб</a:t>
            </a:r>
            <a:r>
              <a:rPr lang="ru-RU" sz="2000" dirty="0" smtClean="0"/>
              <a:t>. 301-302</a:t>
            </a:r>
            <a:endParaRPr lang="en-US" sz="2000" dirty="0" smtClean="0"/>
          </a:p>
          <a:p>
            <a:pPr marL="0" indent="0">
              <a:buNone/>
            </a:pPr>
            <a:r>
              <a:rPr lang="ru-RU" sz="2000" b="1" dirty="0" smtClean="0"/>
              <a:t>АНИСИМОВА Светлана Федоровна</a:t>
            </a:r>
          </a:p>
          <a:p>
            <a:pPr marL="0" indent="0">
              <a:buNone/>
            </a:pP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7"/>
              </a:rPr>
              <a:t>anisimova-sf@ranepa.ru</a:t>
            </a:r>
            <a:r>
              <a:rPr lang="ru-RU" sz="2000" dirty="0" smtClean="0"/>
              <a:t> 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r>
              <a:rPr lang="ru-RU" sz="2100" b="1" dirty="0" smtClean="0"/>
              <a:t>ГАЗЕТОВА Маргарита Евгеньевна</a:t>
            </a:r>
            <a:endParaRPr lang="en-US" sz="2100" b="1" dirty="0" smtClean="0"/>
          </a:p>
          <a:p>
            <a:pPr marL="0" indent="0">
              <a:buNone/>
            </a:pPr>
            <a:r>
              <a:rPr lang="en-US" sz="2100" dirty="0" smtClean="0"/>
              <a:t>e-mail</a:t>
            </a:r>
            <a:r>
              <a:rPr lang="ru-RU" sz="2100" dirty="0"/>
              <a:t>: </a:t>
            </a:r>
            <a:r>
              <a:rPr lang="en-US" sz="2100" dirty="0" smtClean="0">
                <a:hlinkClick r:id="rId8"/>
              </a:rPr>
              <a:t>gazetova-me@ranepa.ru</a:t>
            </a:r>
            <a:r>
              <a:rPr lang="ru-RU" sz="2100" dirty="0" smtClean="0"/>
              <a:t>  </a:t>
            </a:r>
            <a:endParaRPr lang="en-US" sz="2100" dirty="0" smtClean="0"/>
          </a:p>
          <a:p>
            <a:pPr marL="0" indent="0">
              <a:buNone/>
            </a:pPr>
            <a:endParaRPr lang="en-US" sz="2000" dirty="0" smtClean="0">
              <a:latin typeface="HeliosCond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" y="3995766"/>
            <a:ext cx="2124075" cy="212407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1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ОРГАНИЗАЦИОННЫЙ ОТДЕЛ</a:t>
            </a:r>
            <a:b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</a:br>
            <a:r>
              <a:rPr lang="ru-RU" sz="27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(кабинет 316) 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half" idx="1"/>
          </p:nvPr>
        </p:nvSpPr>
        <p:spPr>
          <a:xfrm>
            <a:off x="2947916" y="1417638"/>
            <a:ext cx="3630684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000" dirty="0">
              <a:latin typeface="HeliosCond" pitchFamily="50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Начальник отдела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КОСАНЕВА Ольга Николаевна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тел.: 335-94-94 (доб. 2218)</a:t>
            </a:r>
            <a:br>
              <a:rPr lang="ru-RU" sz="2000" dirty="0" smtClean="0"/>
            </a:b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2"/>
              </a:rPr>
              <a:t>kosaneva-on@ranepa.ru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buNone/>
            </a:pPr>
            <a:endParaRPr lang="en-US" sz="2000" dirty="0" smtClean="0">
              <a:latin typeface="HeliosCond" pitchFamily="50" charset="0"/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half" idx="2"/>
          </p:nvPr>
        </p:nvSpPr>
        <p:spPr>
          <a:xfrm>
            <a:off x="7433852" y="1578228"/>
            <a:ext cx="4581331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i="1" dirty="0"/>
              <a:t>Взаимодействие </a:t>
            </a:r>
            <a:endParaRPr lang="ru-RU" sz="2000" b="1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i="1" dirty="0" smtClean="0"/>
              <a:t>со </a:t>
            </a:r>
            <a:r>
              <a:rPr lang="ru-RU" sz="2000" b="1" i="1" dirty="0"/>
              <a:t>студентами </a:t>
            </a:r>
            <a:r>
              <a:rPr lang="ru-RU" sz="2000" b="1" i="1" dirty="0" smtClean="0"/>
              <a:t>по </a:t>
            </a:r>
            <a:r>
              <a:rPr lang="ru-RU" sz="2000" b="1" i="1" dirty="0"/>
              <a:t>вопросам</a:t>
            </a:r>
            <a:r>
              <a:rPr lang="ru-RU" sz="2000" b="1" i="1" dirty="0" smtClean="0"/>
              <a:t>: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выдачи справок об обучении;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выдачи справок в ПФР;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прием заявлений;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издания приказов по студенческому контингенту</a:t>
            </a:r>
            <a:r>
              <a:rPr lang="en-US" sz="1900" dirty="0" smtClean="0"/>
              <a:t> </a:t>
            </a:r>
            <a:r>
              <a:rPr lang="ru-RU" sz="1900" dirty="0"/>
              <a:t>и </a:t>
            </a:r>
            <a:r>
              <a:rPr lang="ru-RU" sz="1900" dirty="0" smtClean="0"/>
              <a:t>др.</a:t>
            </a:r>
            <a:endParaRPr lang="ru-RU" sz="1900" dirty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4652" t="14411" r="32513" b="10365"/>
          <a:stretch/>
        </p:blipFill>
        <p:spPr>
          <a:xfrm>
            <a:off x="245660" y="1578228"/>
            <a:ext cx="2402006" cy="309531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622" y="-7910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ОРГАНИЗАЦИОННЫЙ ОТДЕЛ </a:t>
            </a:r>
            <a:br>
              <a:rPr lang="ru-RU" sz="54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</a:br>
            <a:r>
              <a:rPr lang="en-US" sz="27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(</a:t>
            </a:r>
            <a:r>
              <a:rPr lang="ru-RU" sz="2700" b="1" i="1" dirty="0" smtClean="0">
                <a:solidFill>
                  <a:srgbClr val="B54B1B"/>
                </a:solidFill>
                <a:latin typeface="HeliosCond" pitchFamily="50" charset="0"/>
                <a:ea typeface="+mn-ea"/>
                <a:cs typeface="+mn-cs"/>
              </a:rPr>
              <a:t>кабинет 308, 317)</a:t>
            </a:r>
            <a:endParaRPr lang="ru-RU" dirty="0">
              <a:solidFill>
                <a:srgbClr val="B54B1B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half" idx="1"/>
          </p:nvPr>
        </p:nvSpPr>
        <p:spPr>
          <a:xfrm>
            <a:off x="1464733" y="958290"/>
            <a:ext cx="5257799" cy="56833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Специалисты отдела</a:t>
            </a:r>
            <a:endParaRPr lang="ru-RU" sz="2000" b="1" dirty="0"/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ВИНОГРАДОВА Олеся Александровна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тел.: 335-94-94 (доб. 2223)</a:t>
            </a:r>
            <a:br>
              <a:rPr lang="ru-RU" sz="2000" dirty="0" smtClean="0"/>
            </a:b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2"/>
              </a:rPr>
              <a:t>vinogradova-oa@ranepa.ru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КОРСАКОВА Полина Вячеславовна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тел.: 335-94-94 (доб. 2224)</a:t>
            </a:r>
            <a:br>
              <a:rPr lang="ru-RU" sz="2000" dirty="0" smtClean="0"/>
            </a:b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/>
              <a:t>kor</a:t>
            </a:r>
            <a:r>
              <a:rPr lang="en-US" sz="2000" dirty="0" smtClean="0">
                <a:hlinkClick r:id="rId3"/>
              </a:rPr>
              <a:t>@ranepa.ru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400" b="1" dirty="0" smtClean="0"/>
          </a:p>
          <a:p>
            <a:pPr marL="0" indent="0">
              <a:spcBef>
                <a:spcPts val="0"/>
              </a:spcBef>
              <a:buNone/>
            </a:pPr>
            <a:endParaRPr lang="ru-RU" sz="1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КУЗЬМИНА Алена Вячеславовна</a:t>
            </a:r>
            <a:endParaRPr lang="ru-RU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тел.: 335-94-94 (доб. </a:t>
            </a:r>
            <a:r>
              <a:rPr lang="ru-RU" sz="2000" dirty="0" smtClean="0"/>
              <a:t>2239)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e-</a:t>
            </a:r>
            <a:r>
              <a:rPr lang="ru-RU" sz="2000" dirty="0" err="1"/>
              <a:t>mail</a:t>
            </a:r>
            <a:r>
              <a:rPr lang="ru-RU" sz="2000" dirty="0"/>
              <a:t>: </a:t>
            </a:r>
            <a:r>
              <a:rPr lang="en-US" sz="2000" dirty="0" smtClean="0">
                <a:hlinkClick r:id="rId4"/>
              </a:rPr>
              <a:t>kuzmina-av@ranepa.ru</a:t>
            </a:r>
            <a:r>
              <a:rPr lang="ru-RU" sz="20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НИКОЛАШИНА Наталья Валерьевна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тел.: 335-94-94 (</a:t>
            </a:r>
            <a:r>
              <a:rPr lang="ru-RU" sz="2000" dirty="0" err="1" smtClean="0"/>
              <a:t>доб</a:t>
            </a:r>
            <a:r>
              <a:rPr lang="ru-RU" sz="2000" dirty="0" smtClean="0"/>
              <a:t>. 2225)</a:t>
            </a:r>
            <a:br>
              <a:rPr lang="ru-RU" sz="2000" dirty="0" smtClean="0"/>
            </a:br>
            <a:r>
              <a:rPr lang="ru-RU" sz="2000" dirty="0" err="1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4"/>
              </a:rPr>
              <a:t>kuzmina-av@ranepa.ru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>
              <a:latin typeface="HeliosCond" pitchFamily="50" charset="0"/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half" idx="2"/>
          </p:nvPr>
        </p:nvSpPr>
        <p:spPr>
          <a:xfrm>
            <a:off x="6426200" y="1010961"/>
            <a:ext cx="5571068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2000" b="1" i="1" dirty="0"/>
              <a:t>Взаимодействие со студентами </a:t>
            </a:r>
            <a:r>
              <a:rPr lang="ru-RU" sz="2000" b="1" i="1" dirty="0" smtClean="0"/>
              <a:t>по </a:t>
            </a:r>
            <a:r>
              <a:rPr lang="ru-RU" sz="2000" b="1" i="1" dirty="0"/>
              <a:t>вопросам</a:t>
            </a:r>
            <a:r>
              <a:rPr lang="ru-RU" sz="2000" b="1" i="1" dirty="0" smtClean="0"/>
              <a:t>: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соблюдения </a:t>
            </a:r>
            <a:r>
              <a:rPr lang="ru-RU" sz="1900" dirty="0"/>
              <a:t>правил внутреннего распорядка</a:t>
            </a:r>
            <a:r>
              <a:rPr lang="ru-RU" sz="1900" dirty="0" smtClean="0"/>
              <a:t>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контроля </a:t>
            </a:r>
            <a:r>
              <a:rPr lang="ru-RU" sz="1900" dirty="0"/>
              <a:t>посещаемости </a:t>
            </a:r>
            <a:r>
              <a:rPr lang="ru-RU" sz="1900" dirty="0" smtClean="0"/>
              <a:t>занятий;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зачисления/отчисления;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ru-RU" sz="1900" dirty="0" smtClean="0"/>
              <a:t>выдачи документов, связанным </a:t>
            </a:r>
            <a:r>
              <a:rPr lang="ru-RU" sz="1900" dirty="0"/>
              <a:t>с </a:t>
            </a:r>
            <a:r>
              <a:rPr lang="ru-RU" sz="1900" dirty="0" smtClean="0"/>
              <a:t>оформлением </a:t>
            </a:r>
            <a:r>
              <a:rPr lang="ru-RU" sz="1900" dirty="0"/>
              <a:t>стипендий и оплате обучения</a:t>
            </a:r>
            <a:r>
              <a:rPr lang="en-US" sz="1900" dirty="0"/>
              <a:t> </a:t>
            </a:r>
            <a:r>
              <a:rPr lang="ru-RU" sz="1900" dirty="0"/>
              <a:t>и т.п.</a:t>
            </a:r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18188" r="36506" b="36716"/>
          <a:stretch/>
        </p:blipFill>
        <p:spPr bwMode="auto">
          <a:xfrm>
            <a:off x="338667" y="1430867"/>
            <a:ext cx="897465" cy="11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l="42736" t="23755" r="45831" b="51244"/>
          <a:stretch/>
        </p:blipFill>
        <p:spPr>
          <a:xfrm>
            <a:off x="332780" y="4030133"/>
            <a:ext cx="900000" cy="1212897"/>
          </a:xfrm>
          <a:prstGeom prst="rect">
            <a:avLst/>
          </a:prstGeom>
        </p:spPr>
      </p:pic>
      <p:pic>
        <p:nvPicPr>
          <p:cNvPr id="30722" name="Picture 2" descr="https://sun1-21.userapi.com/TTKzHHOWoSghgf1BWrvp3cThsn94zkPm1FpT7Q/szLVxyWlLU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381" y="2743200"/>
            <a:ext cx="900000" cy="1183668"/>
          </a:xfrm>
          <a:prstGeom prst="rect">
            <a:avLst/>
          </a:prstGeom>
          <a:noFill/>
        </p:spPr>
      </p:pic>
      <p:pic>
        <p:nvPicPr>
          <p:cNvPr id="37890" name="Picture 2" descr="https://sun9-75.userapi.com/GA5UMIZUbmO9OukONo5ZgX7o_H8nQWUSr7p7dg/n-vwEzvluzw.jpg"/>
          <p:cNvPicPr>
            <a:picLocks noChangeAspect="1" noChangeArrowheads="1"/>
          </p:cNvPicPr>
          <p:nvPr/>
        </p:nvPicPr>
        <p:blipFill>
          <a:blip r:embed="rId8" cstate="print"/>
          <a:srcRect l="27477" t="20329" r="22977" b="30047"/>
          <a:stretch>
            <a:fillRect/>
          </a:stretch>
        </p:blipFill>
        <p:spPr bwMode="auto">
          <a:xfrm>
            <a:off x="321733" y="5300133"/>
            <a:ext cx="925635" cy="1236133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2644-233A-43C0-A09F-482D26C755A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</TotalTime>
  <Words>2803</Words>
  <Application>Microsoft Office PowerPoint</Application>
  <PresentationFormat>Широкоэкранный</PresentationFormat>
  <Paragraphs>501</Paragraphs>
  <Slides>44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Arial</vt:lpstr>
      <vt:lpstr>Avenir Light</vt:lpstr>
      <vt:lpstr>Calibri</vt:lpstr>
      <vt:lpstr>HeliosCond</vt:lpstr>
      <vt:lpstr>Roboto Condensed bold</vt:lpstr>
      <vt:lpstr>Tahoma</vt:lpstr>
      <vt:lpstr>Times New Roman</vt:lpstr>
      <vt:lpstr>Wingdings</vt:lpstr>
      <vt:lpstr>Тема Office</vt:lpstr>
      <vt:lpstr>Презентация PowerPoint</vt:lpstr>
      <vt:lpstr>РУКОВОДСТВО ФАКУЛЬТЕТА</vt:lpstr>
      <vt:lpstr>РУКОВОДСТВО ФАКУЛЬТЕТА</vt:lpstr>
      <vt:lpstr>РУКОВОДСТВО ФАКУЛЬТЕТА</vt:lpstr>
      <vt:lpstr>АДМИНИСТРАЦИЯ ФАКУЛЬТЕТА</vt:lpstr>
      <vt:lpstr>Презентация PowerPoint</vt:lpstr>
      <vt:lpstr>РУКОВОДИТЕЛИ  ОБРАЗОВАТЕЛЬНЫХ НАПРАВЛЕНИЙ</vt:lpstr>
      <vt:lpstr>ОРГАНИЗАЦИОННЫЙ ОТДЕЛ (кабинет 316) </vt:lpstr>
      <vt:lpstr>ОРГАНИЗАЦИОННЫЙ ОТДЕЛ  (кабинет 308, 317)</vt:lpstr>
      <vt:lpstr>УЧЕБНЫЙ ОТДЕЛ</vt:lpstr>
      <vt:lpstr>Презентация PowerPoint</vt:lpstr>
      <vt:lpstr>УЧЕБНЫЙ МЕДИА-ЦЕНТР (УМЦ)</vt:lpstr>
      <vt:lpstr>Наставники и кураторы</vt:lpstr>
      <vt:lpstr>КОРОНАВИРУС</vt:lpstr>
      <vt:lpstr>МНОГОРАЗОВЫЕ МАСКИ</vt:lpstr>
      <vt:lpstr>ФИЗКУЛЬТУРА</vt:lpstr>
      <vt:lpstr>В ИНСТИТУТЕ ЗАПРЕЩАЕТСЯ</vt:lpstr>
      <vt:lpstr>В ИНСТИТУТЕ ЗАПРЕЩАЕТСЯ</vt:lpstr>
      <vt:lpstr>РЕЖИМ ЗАНЯТИЙ</vt:lpstr>
      <vt:lpstr>БАЛЛЬНО-РЕЙТИНГОВАЯ СИСТЕМА ОЦЕНКИ  ЗНАНИЙ СТУДЕНТОВ</vt:lpstr>
      <vt:lpstr>МЕДИЦИНСКИЙ ПУНКТ</vt:lpstr>
      <vt:lpstr>Презентация PowerPoint</vt:lpstr>
      <vt:lpstr>Презентация PowerPoint</vt:lpstr>
      <vt:lpstr>Презентация PowerPoint</vt:lpstr>
      <vt:lpstr>Компенсации льготникам</vt:lpstr>
      <vt:lpstr>Презентация PowerPoint</vt:lpstr>
      <vt:lpstr>СКИДКИ ПО ОПЛАТЕ ОБУЧЕНИЯ</vt:lpstr>
      <vt:lpstr>ЭЛЕКРОННАЯ  ИНФОРМАЦИОННО-ОБРАЗОВАТЕЛЬНАЯ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ИНОСТРАННЫМ ГРАЖДАНАМ</vt:lpstr>
      <vt:lpstr>Презентация PowerPoint</vt:lpstr>
      <vt:lpstr>Презентация PowerPoint</vt:lpstr>
      <vt:lpstr>ВЫЕЗДНЫЕ КУРСЫ «STUDY WEEKS»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Торжественная церемония вручения дипломов выпускникам  факультета социальных технологий  СЗИУ РАНХиГС   Санкт-Петербург, 2016</dc:title>
  <dc:creator>Alexander Startsev</dc:creator>
  <cp:lastModifiedBy>Баранова Дина Альгирдасовна</cp:lastModifiedBy>
  <cp:revision>162</cp:revision>
  <dcterms:created xsi:type="dcterms:W3CDTF">2016-07-08T00:40:59Z</dcterms:created>
  <dcterms:modified xsi:type="dcterms:W3CDTF">2020-08-31T20:45:38Z</dcterms:modified>
</cp:coreProperties>
</file>