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9" r:id="rId3"/>
    <p:sldId id="256" r:id="rId4"/>
    <p:sldId id="257" r:id="rId5"/>
    <p:sldId id="263" r:id="rId6"/>
    <p:sldId id="258" r:id="rId7"/>
    <p:sldId id="259" r:id="rId8"/>
    <p:sldId id="260" r:id="rId9"/>
    <p:sldId id="272" r:id="rId10"/>
    <p:sldId id="261" r:id="rId11"/>
    <p:sldId id="262" r:id="rId12"/>
    <p:sldId id="264" r:id="rId13"/>
    <p:sldId id="267" r:id="rId14"/>
    <p:sldId id="265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ADF9-EF75-40AA-AFD0-F9226C33BBA4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886D-C341-4D14-B220-BC1CEBB0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9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5243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0520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5568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2250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48932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15613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5119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B71-50BA-4D47-ACD4-987C2674EB4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sziu.ranepa.ru" TargetMode="External"/><Relationship Id="rId2" Type="http://schemas.openxmlformats.org/officeDocument/2006/relationships/hyperlink" Target="mailto:fst@sziu.ranepa.ru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st@sziu.ranep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iselev-vn@sziu.ranepa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t-sziu.ru/registration_almat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t-sziu.ru/registration_almaty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t-sziu.ru/skidki_bakalav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C8B99-9E3E-4006-B1F4-033D7A6D1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6629"/>
            <a:ext cx="12196838" cy="91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на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4369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зачисления на бюджет обязательным является представление оригинала документа об образовании </a:t>
            </a:r>
            <a:endParaRPr lang="en-US" sz="2800" dirty="0"/>
          </a:p>
          <a:p>
            <a:r>
              <a:rPr lang="ru-RU" sz="2800" dirty="0"/>
              <a:t>и заявления о согласии на зачисление на конкретную специальность (направление) и форму обучения. </a:t>
            </a:r>
            <a:endParaRPr lang="en-US" sz="2800" dirty="0"/>
          </a:p>
          <a:p>
            <a:r>
              <a:rPr lang="ru-RU" sz="2800" dirty="0"/>
              <a:t>Если поступающий в установленные Правилами сроки не представил, и оригинал, и заявление о согласии</a:t>
            </a:r>
            <a:endParaRPr lang="en-US" sz="2800" dirty="0"/>
          </a:p>
          <a:p>
            <a:r>
              <a:rPr lang="ru-RU" sz="2800" dirty="0"/>
              <a:t>на зачисление, то он не будет зачислен!!</a:t>
            </a:r>
          </a:p>
        </p:txBody>
      </p:sp>
    </p:spTree>
    <p:extLst>
      <p:ext uri="{BB962C8B-B14F-4D97-AF65-F5344CB8AC3E}">
        <p14:creationId xmlns:p14="http://schemas.microsoft.com/office/powerpoint/2010/main" val="170612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329544"/>
            <a:ext cx="10363200" cy="81756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Календарь абитуриента 201</a:t>
            </a:r>
            <a:r>
              <a:rPr lang="en-US" dirty="0"/>
              <a:t>8</a:t>
            </a:r>
            <a:r>
              <a:rPr lang="ru-RU" dirty="0"/>
              <a:t> (очная форма)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56475"/>
              </p:ext>
            </p:extLst>
          </p:nvPr>
        </p:nvGraphicFramePr>
        <p:xfrm>
          <a:off x="1268071" y="1147105"/>
          <a:ext cx="9762602" cy="4729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134557276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1489483434"/>
                    </a:ext>
                  </a:extLst>
                </a:gridCol>
              </a:tblGrid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25878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20.06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приема документов на бакалавриат и специалитет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8371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09.07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Окончание приема документов на направление «Журналистика»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5001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10 – 11.07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Вступительные испытания по направлению «Журналистика»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55586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10.07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Окончание приема документов для абитуриентов иностранных государств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59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11 – 26.07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Вступительные испытания, проводимые вузом самостоятельно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5909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r>
                        <a:rPr lang="ru-RU" dirty="0"/>
                        <a:t>27.07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Размещение на официальном сайте конкурсных списков поступающих (бюджет и платное)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64712"/>
                  </a:ext>
                </a:extLst>
              </a:tr>
              <a:tr h="814112">
                <a:tc>
                  <a:txBody>
                    <a:bodyPr/>
                    <a:lstStyle/>
                    <a:p>
                      <a:r>
                        <a:rPr lang="ru-RU" dirty="0"/>
                        <a:t>29.07, 03.08, 08.08,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Публикация приказов о зачислении на бюджет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64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08771"/>
              </p:ext>
            </p:extLst>
          </p:nvPr>
        </p:nvGraphicFramePr>
        <p:xfrm>
          <a:off x="1268071" y="5876809"/>
          <a:ext cx="9762602" cy="5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296473799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3008650600"/>
                    </a:ext>
                  </a:extLst>
                </a:gridCol>
              </a:tblGrid>
              <a:tr h="594395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15.08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Публикация приказа о зачислении на платную форму обучения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7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44" y="3162780"/>
            <a:ext cx="10572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Реквизиты для оплаты находятся в договоре. Рекомендуем производить оплату через Сбербанк </a:t>
            </a:r>
            <a:r>
              <a:rPr lang="ru-RU"/>
              <a:t>РФ </a:t>
            </a:r>
          </a:p>
          <a:p>
            <a:r>
              <a:rPr lang="ru-RU"/>
              <a:t>(</a:t>
            </a:r>
            <a:r>
              <a:rPr lang="ru-RU" dirty="0"/>
              <a:t>комиссия банка составит 0,05% от суммы</a:t>
            </a:r>
          </a:p>
          <a:p>
            <a:r>
              <a:rPr lang="ru-RU" dirty="0"/>
              <a:t>Платежа). В назначении указать ФИО студента полностью, специальность</a:t>
            </a:r>
            <a:r>
              <a:rPr lang="en-US" dirty="0"/>
              <a:t>/</a:t>
            </a:r>
            <a:r>
              <a:rPr lang="ru-RU" dirty="0"/>
              <a:t>направление подготовки, курс.</a:t>
            </a:r>
          </a:p>
          <a:p>
            <a:r>
              <a:rPr lang="ru-RU" dirty="0"/>
              <a:t>При оплате сказать что это первичная оплата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244" y="339552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оплаты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44" y="1085111"/>
            <a:ext cx="1179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Начало оплаты с момента поступления документов в приемную комиссию до 10 августа 2018г. После произведенной</a:t>
            </a:r>
          </a:p>
          <a:p>
            <a:r>
              <a:rPr lang="ru-RU" dirty="0"/>
              <a:t>оплаты фотографию или скан квитанции об оплате выслать на электронную почту </a:t>
            </a:r>
            <a:r>
              <a:rPr lang="en-US" b="1" dirty="0">
                <a:hlinkClick r:id="rId2"/>
              </a:rPr>
              <a:t>fst@sziu.ranepa.ru</a:t>
            </a:r>
            <a:r>
              <a:rPr lang="ru-RU" dirty="0"/>
              <a:t> или </a:t>
            </a:r>
            <a:endParaRPr lang="en-US" dirty="0"/>
          </a:p>
          <a:p>
            <a:r>
              <a:rPr lang="en-US" b="1" dirty="0">
                <a:hlinkClick r:id="rId3"/>
              </a:rPr>
              <a:t>kiselev-vn@sziu.ranepa.ru</a:t>
            </a:r>
            <a:r>
              <a:rPr lang="ru-RU" b="1" dirty="0">
                <a:hlinkClick r:id="rId3"/>
              </a:rPr>
              <a:t> 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244" y="2345219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Реквизиты для оплаты</a:t>
            </a:r>
          </a:p>
        </p:txBody>
      </p:sp>
    </p:spTree>
    <p:extLst>
      <p:ext uri="{BB962C8B-B14F-4D97-AF65-F5344CB8AC3E}">
        <p14:creationId xmlns:p14="http://schemas.microsoft.com/office/powerpoint/2010/main" val="311847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4181" y="1563668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Общежития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2625211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https://sziu.ranepa.ru/student/obshchezhitie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185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0" y="4649107"/>
            <a:ext cx="12192000" cy="15388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Санкт-Петербург, Средний пр., В.О., д. 57/43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(812) 335-94-94 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@sziu.ru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sziu.ranepa.ru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2">
                  <a:alpha val="70000"/>
                </a:schemeClr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5439213" y="1758795"/>
            <a:ext cx="6516353" cy="233910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Адрес приемной комиссии: 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543050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184935" y="2337872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6131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/>
              <a:t>ФАКУЛЬТЕТ СОЦИАЛЬНЫХ ТЕХНОЛОГИЙ</a:t>
            </a:r>
          </a:p>
        </p:txBody>
      </p:sp>
      <p:pic>
        <p:nvPicPr>
          <p:cNvPr id="1030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41" y="2845031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935" y="2119744"/>
            <a:ext cx="39095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88D03"/>
                </a:solidFill>
              </a:rPr>
              <a:t>Сайты</a:t>
            </a:r>
            <a:r>
              <a:rPr lang="en-US" dirty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>
                <a:solidFill>
                  <a:srgbClr val="E88D03"/>
                </a:solidFill>
              </a:rPr>
              <a:t>Телефон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>
              <a:solidFill>
                <a:srgbClr val="E88D03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Группа ВК</a:t>
            </a:r>
            <a:r>
              <a:rPr lang="en-US" dirty="0">
                <a:solidFill>
                  <a:srgbClr val="0070C0"/>
                </a:solidFill>
              </a:rPr>
              <a:t>: vk.com/</a:t>
            </a:r>
            <a:r>
              <a:rPr lang="en-US" dirty="0" err="1">
                <a:solidFill>
                  <a:srgbClr val="0070C0"/>
                </a:solidFill>
              </a:rPr>
              <a:t>feelfst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E88D03"/>
                </a:solidFill>
              </a:rPr>
              <a:t>Email: </a:t>
            </a:r>
            <a:r>
              <a:rPr lang="en-US" dirty="0">
                <a:solidFill>
                  <a:srgbClr val="E88D03"/>
                </a:solidFill>
                <a:hlinkClick r:id="rId3"/>
              </a:rPr>
              <a:t>fst@sziu.ranepa.ru</a:t>
            </a:r>
            <a:endParaRPr lang="en-US" dirty="0">
              <a:solidFill>
                <a:srgbClr val="E88D03"/>
              </a:solidFill>
            </a:endParaRPr>
          </a:p>
          <a:p>
            <a:r>
              <a:rPr lang="ru-RU" dirty="0">
                <a:solidFill>
                  <a:srgbClr val="E88D03"/>
                </a:solidFill>
              </a:rPr>
              <a:t>Адрес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dirty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/>
              <a:t>Киселев Владимир Николаевич,</a:t>
            </a:r>
          </a:p>
          <a:p>
            <a:r>
              <a:rPr lang="ru-RU" dirty="0"/>
              <a:t>Председатель выездной </a:t>
            </a:r>
          </a:p>
          <a:p>
            <a:r>
              <a:rPr lang="ru-RU" dirty="0"/>
              <a:t>приемной комиссии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Kiselev-vn@sziu.ranepa.ru</a:t>
            </a:r>
            <a:endParaRPr lang="ru-RU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ru-RU" dirty="0"/>
              <a:t>Для связи в Казахстане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+77761877129</a:t>
            </a:r>
          </a:p>
          <a:p>
            <a:r>
              <a:rPr lang="ru-RU" dirty="0"/>
              <a:t>Для связи в Петербурге:</a:t>
            </a:r>
          </a:p>
          <a:p>
            <a:r>
              <a:rPr lang="ru-RU" dirty="0">
                <a:solidFill>
                  <a:srgbClr val="0070C0"/>
                </a:solidFill>
              </a:rPr>
              <a:t>+79213589428 (только </a:t>
            </a:r>
            <a:r>
              <a:rPr lang="en-US" dirty="0">
                <a:solidFill>
                  <a:srgbClr val="0070C0"/>
                </a:solidFill>
              </a:rPr>
              <a:t>WhatsApp</a:t>
            </a:r>
            <a:r>
              <a:rPr lang="ru-RU" dirty="0">
                <a:solidFill>
                  <a:srgbClr val="0070C0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3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465" y="248317"/>
            <a:ext cx="93499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ВАЖНО!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Студент из Казахстана, обучающийся в России, в первую очередь иностранный гражданин!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Соблюдение правил пребывания на территории России во время обучения не просьба, а требование закона!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Топ неукоснительных правил: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въезд осуществляется ТОЛЬКО по цели въезда «УЧЁБА». Не «частная», не «туризм», а только «учеба»! Цель въезда отмечается в миграционной карте.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после въезда на территорию России иностранному студенту необходимо встать на миграционный учет. Для этого необходимо подать документы в подразделение Института в первые двое суток после въезда в Россию;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с первого дня пребывания иностранный студент должен оформить полис медицинского страхования;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Правил пребывания гораздо больше и все их необходимо соблюдать!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 стесняйтесь! Уточняйте правила пребывания в России ДО приезда.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Более полную информацию о правилах пребывания в России вы можете узнать у наших милых сотрудников сектора по работе с иностранными студентами.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Маркелова Ольга Алексеевна Маркелова markelova-oa@sziu.ranepa.ru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Орлова Елена Викторовна orlova-ev@sziu.ranepa.ru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4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02848"/>
            <a:ext cx="9144000" cy="1655762"/>
          </a:xfrm>
        </p:spPr>
        <p:txBody>
          <a:bodyPr/>
          <a:lstStyle/>
          <a:p>
            <a:r>
              <a:rPr lang="ru-RU" dirty="0"/>
              <a:t>Результаты вступительных экзаменов можно посмотреть здесь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11682" y="22501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Эту презентацию можно скачать здесь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>
                <a:hlinkClick r:id="rId2"/>
              </a:rPr>
              <a:t>www.fst-sziu.ru/registration_almaty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4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Перечень необходимых документов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76452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Заявление по форме, приведённой на сайте Академии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Оригинал документа иностранного государства об образовании поступающего с указанием изученных предметов, полученных по ним оценок, приложения к нему и заверенный в установленном порядке перевод на русский язык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Документ, удостоверяющий личность поступающего, его гражданство и нотариальный перевод данного документа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Заверенное в установленном порядке медицинское заключение о состоянии здоровья иностранного гражданина (форма 086)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Сертификат установленного образца об отсутствии ВИЧ-инфекции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Копия свидетельства о рождении, заверенная в установленном порядке (при наличии)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95C0C"/>
                </a:solidFill>
              </a:rPr>
              <a:t>6 фотографий 3х4 (чёрно-белые или цветные, на </a:t>
            </a:r>
            <a:r>
              <a:rPr lang="ru-RU" sz="2400" b="1" u="sng" dirty="0">
                <a:solidFill>
                  <a:srgbClr val="E95C0C"/>
                </a:solidFill>
              </a:rPr>
              <a:t>матовой</a:t>
            </a:r>
            <a:r>
              <a:rPr lang="ru-RU" sz="2400" dirty="0">
                <a:solidFill>
                  <a:srgbClr val="E95C0C"/>
                </a:solidFill>
              </a:rPr>
              <a:t> бумаге)</a:t>
            </a:r>
          </a:p>
        </p:txBody>
      </p:sp>
    </p:spTree>
    <p:extLst>
      <p:ext uri="{BB962C8B-B14F-4D97-AF65-F5344CB8AC3E}">
        <p14:creationId xmlns:p14="http://schemas.microsoft.com/office/powerpoint/2010/main" val="424082985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54097" y="1414203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Скачать заявление  о согласии на поступление,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договор на очную или заочную форму обучения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двусторонний или трехсторонний)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1FA31E-1B2F-4012-9BE0-5E5464122978}"/>
              </a:ext>
            </a:extLst>
          </p:cNvPr>
          <p:cNvSpPr/>
          <p:nvPr/>
        </p:nvSpPr>
        <p:spPr>
          <a:xfrm>
            <a:off x="1066348" y="3244334"/>
            <a:ext cx="10438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http://www.fst-sziu.ru/registration_almaty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45481"/>
              </p:ext>
            </p:extLst>
          </p:nvPr>
        </p:nvGraphicFramePr>
        <p:xfrm>
          <a:off x="700910" y="1807687"/>
          <a:ext cx="11186289" cy="472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Управление персоналом</a:t>
                      </a:r>
                      <a:r>
                        <a:rPr lang="en-US" dirty="0"/>
                        <a:t> /</a:t>
                      </a:r>
                      <a:r>
                        <a:rPr lang="ru-RU" dirty="0"/>
                        <a:t> заочная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работа </a:t>
                      </a:r>
                      <a:r>
                        <a:rPr lang="en-US" dirty="0"/>
                        <a:t>/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Реклама и связи с общественностью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литература, Профессиональный и творческий 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8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16421"/>
              </p:ext>
            </p:extLst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61792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99500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910" y="6139946"/>
            <a:ext cx="108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/>
              <a:t>Управление персоналом, Социальная работа, Государственное и муниципальное </a:t>
            </a:r>
          </a:p>
          <a:p>
            <a:r>
              <a:rPr lang="ru-RU" dirty="0"/>
              <a:t>управление,</a:t>
            </a:r>
            <a:r>
              <a:rPr lang="en-US" dirty="0"/>
              <a:t> </a:t>
            </a:r>
            <a:r>
              <a:rPr lang="ru-RU" dirty="0"/>
              <a:t>Юриспруденция, Экономическая безопасность, Таможенное дело – от 40000 р. в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45270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Скидки на обучение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2991" y="1923011"/>
            <a:ext cx="74943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 средним баллом не менее 60 – 5% </a:t>
            </a:r>
          </a:p>
          <a:p>
            <a:r>
              <a:rPr lang="ru-RU" sz="2400" dirty="0"/>
              <a:t>(при условии оплаты по 11.07.201</a:t>
            </a:r>
            <a:r>
              <a:rPr lang="en-US" sz="2400" dirty="0"/>
              <a:t>8</a:t>
            </a:r>
            <a:r>
              <a:rPr lang="ru-RU" sz="2400" dirty="0"/>
              <a:t> включительно);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 средним баллом не менее 70 – 10%;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 средним баллом не менее 73 – 15%;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 средним баллом не менее 83 – 20%;</a:t>
            </a:r>
          </a:p>
          <a:p>
            <a:endParaRPr lang="ru-RU" dirty="0"/>
          </a:p>
        </p:txBody>
      </p:sp>
      <p:pic>
        <p:nvPicPr>
          <p:cNvPr id="5122" name="Picture 2" descr="https://gubernsky.by/media/img-2016-03-29-18-43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01" y="4142477"/>
            <a:ext cx="3418897" cy="22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390" y="6162794"/>
            <a:ext cx="534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Подробнее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http://www.fst-sziu.ru/skidki_bakalavr/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837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980</Words>
  <Application>Microsoft Office PowerPoint</Application>
  <PresentationFormat>Широкоэкранный</PresentationFormat>
  <Paragraphs>169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HeliosLight</vt:lpstr>
      <vt:lpstr>Roboto Condensed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Перечень необходимых документов </vt:lpstr>
      <vt:lpstr>Презентация PowerPoint</vt:lpstr>
      <vt:lpstr>Направления подготовки бакалавров и специалистов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Скидки на обучение</vt:lpstr>
      <vt:lpstr>Зачисление на бюджет</vt:lpstr>
      <vt:lpstr>Календарь абитуриента 2018 (очная форма)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SZIU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необходимых документов</dc:title>
  <dc:creator>Преподаватель (teacher)</dc:creator>
  <cp:lastModifiedBy>Киселев Владимир Николаевич</cp:lastModifiedBy>
  <cp:revision>37</cp:revision>
  <dcterms:created xsi:type="dcterms:W3CDTF">2017-04-06T14:00:54Z</dcterms:created>
  <dcterms:modified xsi:type="dcterms:W3CDTF">2017-12-23T16:57:53Z</dcterms:modified>
</cp:coreProperties>
</file>